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League Spartan" charset="1" panose="00000800000000000000"/>
      <p:regular r:id="rId22"/>
    </p:embeddedFont>
    <p:embeddedFont>
      <p:font typeface="Montserrat Bold" charset="1" panose="00000800000000000000"/>
      <p:regular r:id="rId23"/>
    </p:embeddedFont>
    <p:embeddedFont>
      <p:font typeface="Glacial Indifference Bold" charset="1" panose="00000800000000000000"/>
      <p:regular r:id="rId24"/>
    </p:embeddedFont>
    <p:embeddedFont>
      <p:font typeface="Glacial Indifference" charset="1" panose="00000000000000000000"/>
      <p:regular r:id="rId25"/>
    </p:embeddedFont>
    <p:embeddedFont>
      <p:font typeface="Open Sans 2" charset="1" panose="020B0606030504020204"/>
      <p:regular r:id="rId26"/>
    </p:embeddedFont>
    <p:embeddedFont>
      <p:font typeface="Open Sans 2 Bold" charset="1" panose="020B0806030504020204"/>
      <p:regular r:id="rId27"/>
    </p:embeddedFont>
    <p:embeddedFont>
      <p:font typeface="AC Steelfish" charset="1" panose="00000000000000000000"/>
      <p:regular r:id="rId28"/>
    </p:embeddedFont>
    <p:embeddedFont>
      <p:font typeface="Rosario Bold" charset="1" panose="02000503060000020004"/>
      <p:regular r:id="rId29"/>
    </p:embeddedFont>
    <p:embeddedFont>
      <p:font typeface="Bernoru" charset="1" panose="00000A00000000000000"/>
      <p:regular r:id="rId30"/>
    </p:embeddedFont>
    <p:embeddedFont>
      <p:font typeface="Shrikhand" charset="1" panose="02000000000000000000"/>
      <p:regular r:id="rId31"/>
    </p:embeddedFont>
    <p:embeddedFont>
      <p:font typeface="Rosario" charset="1" panose="02000503040000020003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74.jpeg" Type="http://schemas.openxmlformats.org/officeDocument/2006/relationships/image"/><Relationship Id="rId7" Target="../media/image75.jpeg" Type="http://schemas.openxmlformats.org/officeDocument/2006/relationships/image"/><Relationship Id="rId8" Target="../media/image76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jpeg" Type="http://schemas.openxmlformats.org/officeDocument/2006/relationships/image"/><Relationship Id="rId11" Target="../media/image83.png" Type="http://schemas.openxmlformats.org/officeDocument/2006/relationships/image"/><Relationship Id="rId12" Target="../media/image84.jpeg" Type="http://schemas.openxmlformats.org/officeDocument/2006/relationships/image"/><Relationship Id="rId13" Target="../media/image85.jpeg" Type="http://schemas.openxmlformats.org/officeDocument/2006/relationships/image"/><Relationship Id="rId14" Target="../media/image86.jpeg" Type="http://schemas.openxmlformats.org/officeDocument/2006/relationships/image"/><Relationship Id="rId2" Target="../media/image64.png" Type="http://schemas.openxmlformats.org/officeDocument/2006/relationships/image"/><Relationship Id="rId3" Target="../media/image65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78.jpeg" Type="http://schemas.openxmlformats.org/officeDocument/2006/relationships/image"/><Relationship Id="rId7" Target="../media/image79.jpeg" Type="http://schemas.openxmlformats.org/officeDocument/2006/relationships/image"/><Relationship Id="rId8" Target="../media/image80.jpeg" Type="http://schemas.openxmlformats.org/officeDocument/2006/relationships/image"/><Relationship Id="rId9" Target="../media/image8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5.jpeg" Type="http://schemas.openxmlformats.org/officeDocument/2006/relationships/image"/><Relationship Id="rId11" Target="../media/image66.png" Type="http://schemas.openxmlformats.org/officeDocument/2006/relationships/image"/><Relationship Id="rId12" Target="../media/image67.svg" Type="http://schemas.openxmlformats.org/officeDocument/2006/relationships/image"/><Relationship Id="rId13" Target="../media/image70.png" Type="http://schemas.openxmlformats.org/officeDocument/2006/relationships/image"/><Relationship Id="rId14" Target="../media/image71.svg" Type="http://schemas.openxmlformats.org/officeDocument/2006/relationships/image"/><Relationship Id="rId2" Target="../media/image87.jpeg" Type="http://schemas.openxmlformats.org/officeDocument/2006/relationships/image"/><Relationship Id="rId3" Target="../media/image88.jpeg" Type="http://schemas.openxmlformats.org/officeDocument/2006/relationships/image"/><Relationship Id="rId4" Target="../media/image89.jpeg" Type="http://schemas.openxmlformats.org/officeDocument/2006/relationships/image"/><Relationship Id="rId5" Target="../media/image90.jpeg" Type="http://schemas.openxmlformats.org/officeDocument/2006/relationships/image"/><Relationship Id="rId6" Target="../media/image91.jpeg" Type="http://schemas.openxmlformats.org/officeDocument/2006/relationships/image"/><Relationship Id="rId7" Target="../media/image92.jpeg" Type="http://schemas.openxmlformats.org/officeDocument/2006/relationships/image"/><Relationship Id="rId8" Target="../media/image93.jpeg" Type="http://schemas.openxmlformats.org/officeDocument/2006/relationships/image"/><Relationship Id="rId9" Target="../media/image9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101.png" Type="http://schemas.openxmlformats.org/officeDocument/2006/relationships/image"/><Relationship Id="rId12" Target="../media/image102.png" Type="http://schemas.openxmlformats.org/officeDocument/2006/relationships/image"/><Relationship Id="rId2" Target="../media/image64.png" Type="http://schemas.openxmlformats.org/officeDocument/2006/relationships/image"/><Relationship Id="rId3" Target="../media/image65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96.png" Type="http://schemas.openxmlformats.org/officeDocument/2006/relationships/image"/><Relationship Id="rId7" Target="../media/image97.png" Type="http://schemas.openxmlformats.org/officeDocument/2006/relationships/image"/><Relationship Id="rId8" Target="../media/image98.png" Type="http://schemas.openxmlformats.org/officeDocument/2006/relationships/image"/><Relationship Id="rId9" Target="../media/image9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9.png" Type="http://schemas.openxmlformats.org/officeDocument/2006/relationships/image"/><Relationship Id="rId11" Target="../media/image110.png" Type="http://schemas.openxmlformats.org/officeDocument/2006/relationships/image"/><Relationship Id="rId12" Target="../media/image111.png" Type="http://schemas.openxmlformats.org/officeDocument/2006/relationships/image"/><Relationship Id="rId13" Target="../media/image112.png" Type="http://schemas.openxmlformats.org/officeDocument/2006/relationships/image"/><Relationship Id="rId14" Target="../media/image113.png" Type="http://schemas.openxmlformats.org/officeDocument/2006/relationships/image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103.png" Type="http://schemas.openxmlformats.org/officeDocument/2006/relationships/image"/><Relationship Id="rId5" Target="../media/image104.svg" Type="http://schemas.openxmlformats.org/officeDocument/2006/relationships/image"/><Relationship Id="rId6" Target="../media/image105.png" Type="http://schemas.openxmlformats.org/officeDocument/2006/relationships/image"/><Relationship Id="rId7" Target="../media/image106.svg" Type="http://schemas.openxmlformats.org/officeDocument/2006/relationships/image"/><Relationship Id="rId8" Target="../media/image107.png" Type="http://schemas.openxmlformats.org/officeDocument/2006/relationships/image"/><Relationship Id="rId9" Target="../media/image10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8.png" Type="http://schemas.openxmlformats.org/officeDocument/2006/relationships/image"/><Relationship Id="rId11" Target="../media/image119.svg" Type="http://schemas.openxmlformats.org/officeDocument/2006/relationships/image"/><Relationship Id="rId12" Target="../media/image120.png" Type="http://schemas.openxmlformats.org/officeDocument/2006/relationships/image"/><Relationship Id="rId13" Target="../media/image121.svg" Type="http://schemas.openxmlformats.org/officeDocument/2006/relationships/image"/><Relationship Id="rId14" Target="../media/image122.png" Type="http://schemas.openxmlformats.org/officeDocument/2006/relationships/image"/><Relationship Id="rId15" Target="../media/image123.svg" Type="http://schemas.openxmlformats.org/officeDocument/2006/relationships/image"/><Relationship Id="rId16" Target="../media/image124.png" Type="http://schemas.openxmlformats.org/officeDocument/2006/relationships/image"/><Relationship Id="rId17" Target="../media/image125.svg" Type="http://schemas.openxmlformats.org/officeDocument/2006/relationships/image"/><Relationship Id="rId18" Target="../media/image126.png" Type="http://schemas.openxmlformats.org/officeDocument/2006/relationships/image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114.png" Type="http://schemas.openxmlformats.org/officeDocument/2006/relationships/image"/><Relationship Id="rId7" Target="../media/image115.svg" Type="http://schemas.openxmlformats.org/officeDocument/2006/relationships/image"/><Relationship Id="rId8" Target="../media/image116.png" Type="http://schemas.openxmlformats.org/officeDocument/2006/relationships/image"/><Relationship Id="rId9" Target="../media/image117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3.svg" Type="http://schemas.openxmlformats.org/officeDocument/2006/relationships/image"/><Relationship Id="rId11" Target="../media/image134.png" Type="http://schemas.openxmlformats.org/officeDocument/2006/relationships/image"/><Relationship Id="rId12" Target="../media/image135.svg" Type="http://schemas.openxmlformats.org/officeDocument/2006/relationships/image"/><Relationship Id="rId13" Target="../media/image136.png" Type="http://schemas.openxmlformats.org/officeDocument/2006/relationships/image"/><Relationship Id="rId14" Target="../media/image137.svg" Type="http://schemas.openxmlformats.org/officeDocument/2006/relationships/image"/><Relationship Id="rId15" Target="../media/image138.png" Type="http://schemas.openxmlformats.org/officeDocument/2006/relationships/image"/><Relationship Id="rId16" Target="../media/image139.svg" Type="http://schemas.openxmlformats.org/officeDocument/2006/relationships/image"/><Relationship Id="rId17" Target="../media/image140.png" Type="http://schemas.openxmlformats.org/officeDocument/2006/relationships/image"/><Relationship Id="rId18" Target="../media/image141.svg" Type="http://schemas.openxmlformats.org/officeDocument/2006/relationships/image"/><Relationship Id="rId19" Target="../media/image142.png" Type="http://schemas.openxmlformats.org/officeDocument/2006/relationships/image"/><Relationship Id="rId2" Target="../media/image66.png" Type="http://schemas.openxmlformats.org/officeDocument/2006/relationships/image"/><Relationship Id="rId20" Target="../media/image143.svg" Type="http://schemas.openxmlformats.org/officeDocument/2006/relationships/image"/><Relationship Id="rId21" Target="../media/image144.png" Type="http://schemas.openxmlformats.org/officeDocument/2006/relationships/image"/><Relationship Id="rId22" Target="../media/image145.svg" Type="http://schemas.openxmlformats.org/officeDocument/2006/relationships/image"/><Relationship Id="rId23" Target="../media/image146.jpeg" Type="http://schemas.openxmlformats.org/officeDocument/2006/relationships/image"/><Relationship Id="rId24" Target="../media/image10.png" Type="http://schemas.openxmlformats.org/officeDocument/2006/relationships/image"/><Relationship Id="rId3" Target="../media/image67.svg" Type="http://schemas.openxmlformats.org/officeDocument/2006/relationships/image"/><Relationship Id="rId4" Target="../media/image127.jpeg" Type="http://schemas.openxmlformats.org/officeDocument/2006/relationships/image"/><Relationship Id="rId5" Target="../media/image128.png" Type="http://schemas.openxmlformats.org/officeDocument/2006/relationships/image"/><Relationship Id="rId6" Target="../media/image129.svg" Type="http://schemas.openxmlformats.org/officeDocument/2006/relationships/image"/><Relationship Id="rId7" Target="../media/image130.png" Type="http://schemas.openxmlformats.org/officeDocument/2006/relationships/image"/><Relationship Id="rId8" Target="../media/image131.svg" Type="http://schemas.openxmlformats.org/officeDocument/2006/relationships/image"/><Relationship Id="rId9" Target="../media/image13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10.pn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30.jpeg" Type="http://schemas.openxmlformats.org/officeDocument/2006/relationships/image"/><Relationship Id="rId5" Target="../media/image31.jpeg" Type="http://schemas.openxmlformats.org/officeDocument/2006/relationships/image"/><Relationship Id="rId6" Target="../media/image32.jpeg" Type="http://schemas.openxmlformats.org/officeDocument/2006/relationships/image"/><Relationship Id="rId7" Target="../media/image33.jpeg" Type="http://schemas.openxmlformats.org/officeDocument/2006/relationships/image"/><Relationship Id="rId8" Target="../media/image34.jpeg" Type="http://schemas.openxmlformats.org/officeDocument/2006/relationships/image"/><Relationship Id="rId9" Target="../media/image3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svg" Type="http://schemas.openxmlformats.org/officeDocument/2006/relationships/image"/><Relationship Id="rId12" Target="../media/image47.png" Type="http://schemas.openxmlformats.org/officeDocument/2006/relationships/image"/><Relationship Id="rId13" Target="../media/image48.svg" Type="http://schemas.openxmlformats.org/officeDocument/2006/relationships/image"/><Relationship Id="rId14" Target="../media/image49.png" Type="http://schemas.openxmlformats.org/officeDocument/2006/relationships/image"/><Relationship Id="rId15" Target="../media/image50.svg" Type="http://schemas.openxmlformats.org/officeDocument/2006/relationships/image"/><Relationship Id="rId16" Target="../media/image51.png" Type="http://schemas.openxmlformats.org/officeDocument/2006/relationships/image"/><Relationship Id="rId17" Target="../media/image52.svg" Type="http://schemas.openxmlformats.org/officeDocument/2006/relationships/image"/><Relationship Id="rId18" Target="../media/image53.png" Type="http://schemas.openxmlformats.org/officeDocument/2006/relationships/image"/><Relationship Id="rId19" Target="../media/image54.svg" Type="http://schemas.openxmlformats.org/officeDocument/2006/relationships/image"/><Relationship Id="rId2" Target="../media/image37.png" Type="http://schemas.openxmlformats.org/officeDocument/2006/relationships/image"/><Relationship Id="rId20" Target="../media/image55.png" Type="http://schemas.openxmlformats.org/officeDocument/2006/relationships/image"/><Relationship Id="rId21" Target="../media/image56.svg" Type="http://schemas.openxmlformats.org/officeDocument/2006/relationships/image"/><Relationship Id="rId22" Target="../media/image57.png" Type="http://schemas.openxmlformats.org/officeDocument/2006/relationships/image"/><Relationship Id="rId23" Target="../media/image58.svg" Type="http://schemas.openxmlformats.org/officeDocument/2006/relationships/image"/><Relationship Id="rId24" Target="../media/image59.png" Type="http://schemas.openxmlformats.org/officeDocument/2006/relationships/image"/><Relationship Id="rId25" Target="../media/image60.svg" Type="http://schemas.openxmlformats.org/officeDocument/2006/relationships/image"/><Relationship Id="rId26" Target="../media/image22.png" Type="http://schemas.openxmlformats.org/officeDocument/2006/relationships/image"/><Relationship Id="rId27" Target="../media/image23.svg" Type="http://schemas.openxmlformats.org/officeDocument/2006/relationships/image"/><Relationship Id="rId3" Target="../media/image38.sv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2" Target="../media/image68.jpe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71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72.jpeg" Type="http://schemas.openxmlformats.org/officeDocument/2006/relationships/image"/><Relationship Id="rId7" Target="../media/image7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80065" y="-461512"/>
            <a:ext cx="7412723" cy="11210025"/>
            <a:chOff x="0" y="0"/>
            <a:chExt cx="1952322" cy="295243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52322" cy="2952435"/>
            </a:xfrm>
            <a:custGeom>
              <a:avLst/>
              <a:gdLst/>
              <a:ahLst/>
              <a:cxnLst/>
              <a:rect r="r" b="b" t="t" l="l"/>
              <a:pathLst>
                <a:path h="2952435" w="1952322">
                  <a:moveTo>
                    <a:pt x="0" y="0"/>
                  </a:moveTo>
                  <a:lnTo>
                    <a:pt x="1952322" y="0"/>
                  </a:lnTo>
                  <a:lnTo>
                    <a:pt x="1952322" y="2952435"/>
                  </a:lnTo>
                  <a:lnTo>
                    <a:pt x="0" y="2952435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952322" cy="299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5400000">
            <a:off x="-3063056" y="6517192"/>
            <a:ext cx="6126112" cy="3540036"/>
          </a:xfrm>
          <a:custGeom>
            <a:avLst/>
            <a:gdLst/>
            <a:ahLst/>
            <a:cxnLst/>
            <a:rect r="r" b="b" t="t" l="l"/>
            <a:pathLst>
              <a:path h="3540036" w="6126112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643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5400000">
            <a:off x="809361" y="3253281"/>
            <a:ext cx="10724565" cy="3780438"/>
            <a:chOff x="0" y="0"/>
            <a:chExt cx="1276328" cy="44990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76328" cy="449909"/>
            </a:xfrm>
            <a:custGeom>
              <a:avLst/>
              <a:gdLst/>
              <a:ahLst/>
              <a:cxnLst/>
              <a:rect r="r" b="b" t="t" l="l"/>
              <a:pathLst>
                <a:path h="449909" w="1276328">
                  <a:moveTo>
                    <a:pt x="425673" y="19070"/>
                  </a:moveTo>
                  <a:cubicBezTo>
                    <a:pt x="490895" y="7556"/>
                    <a:pt x="565497" y="0"/>
                    <a:pt x="638508" y="0"/>
                  </a:cubicBezTo>
                  <a:cubicBezTo>
                    <a:pt x="711521" y="0"/>
                    <a:pt x="781778" y="6476"/>
                    <a:pt x="846522" y="17990"/>
                  </a:cubicBezTo>
                  <a:cubicBezTo>
                    <a:pt x="847902" y="18350"/>
                    <a:pt x="849278" y="18350"/>
                    <a:pt x="850655" y="18710"/>
                  </a:cubicBezTo>
                  <a:cubicBezTo>
                    <a:pt x="1093798" y="64765"/>
                    <a:pt x="1272884" y="186379"/>
                    <a:pt x="1276328" y="320441"/>
                  </a:cubicBezTo>
                  <a:lnTo>
                    <a:pt x="127632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3444" y="185660"/>
                    <a:pt x="179774" y="64045"/>
                    <a:pt x="425673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88900"/>
              <a:ext cx="1276328" cy="3610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true" rot="5400000">
            <a:off x="-3063056" y="337862"/>
            <a:ext cx="6126112" cy="3540036"/>
          </a:xfrm>
          <a:custGeom>
            <a:avLst/>
            <a:gdLst/>
            <a:ahLst/>
            <a:cxnLst/>
            <a:rect r="r" b="b" t="t" l="l"/>
            <a:pathLst>
              <a:path h="3540036" w="6126112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643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655205" y="1677446"/>
            <a:ext cx="7806416" cy="7775922"/>
            <a:chOff x="0" y="0"/>
            <a:chExt cx="6502400" cy="6477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9874" t="-20878" r="-3055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521471" y="786007"/>
            <a:ext cx="5650172" cy="8714987"/>
          </a:xfrm>
          <a:custGeom>
            <a:avLst/>
            <a:gdLst/>
            <a:ahLst/>
            <a:cxnLst/>
            <a:rect r="r" b="b" t="t" l="l"/>
            <a:pathLst>
              <a:path h="8714987" w="5650172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54629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445597" y="6806736"/>
            <a:ext cx="4812703" cy="2694258"/>
          </a:xfrm>
          <a:custGeom>
            <a:avLst/>
            <a:gdLst/>
            <a:ahLst/>
            <a:cxnLst/>
            <a:rect r="r" b="b" t="t" l="l"/>
            <a:pathLst>
              <a:path h="2694258" w="4812703">
                <a:moveTo>
                  <a:pt x="0" y="0"/>
                </a:moveTo>
                <a:lnTo>
                  <a:pt x="4812703" y="0"/>
                </a:lnTo>
                <a:lnTo>
                  <a:pt x="4812703" y="2694257"/>
                </a:lnTo>
                <a:lnTo>
                  <a:pt x="0" y="2694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1536" t="-223465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10800000">
            <a:off x="14558758" y="6796151"/>
            <a:ext cx="6882460" cy="1225802"/>
          </a:xfrm>
          <a:custGeom>
            <a:avLst/>
            <a:gdLst/>
            <a:ahLst/>
            <a:cxnLst/>
            <a:rect r="r" b="b" t="t" l="l"/>
            <a:pathLst>
              <a:path h="1225802" w="6882460">
                <a:moveTo>
                  <a:pt x="6882460" y="0"/>
                </a:moveTo>
                <a:lnTo>
                  <a:pt x="0" y="0"/>
                </a:lnTo>
                <a:lnTo>
                  <a:pt x="0" y="1225802"/>
                </a:lnTo>
                <a:lnTo>
                  <a:pt x="6882460" y="1225802"/>
                </a:lnTo>
                <a:lnTo>
                  <a:pt x="68824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84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0093208" y="6796151"/>
            <a:ext cx="6882460" cy="1225802"/>
          </a:xfrm>
          <a:custGeom>
            <a:avLst/>
            <a:gdLst/>
            <a:ahLst/>
            <a:cxnLst/>
            <a:rect r="r" b="b" t="t" l="l"/>
            <a:pathLst>
              <a:path h="1225802" w="6882460">
                <a:moveTo>
                  <a:pt x="6882460" y="0"/>
                </a:moveTo>
                <a:lnTo>
                  <a:pt x="0" y="0"/>
                </a:lnTo>
                <a:lnTo>
                  <a:pt x="0" y="1225802"/>
                </a:lnTo>
                <a:lnTo>
                  <a:pt x="6882460" y="1225802"/>
                </a:lnTo>
                <a:lnTo>
                  <a:pt x="68824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84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172818" y="2008509"/>
            <a:ext cx="1778089" cy="1613616"/>
          </a:xfrm>
          <a:custGeom>
            <a:avLst/>
            <a:gdLst/>
            <a:ahLst/>
            <a:cxnLst/>
            <a:rect r="r" b="b" t="t" l="l"/>
            <a:pathLst>
              <a:path h="1613616" w="1778089">
                <a:moveTo>
                  <a:pt x="0" y="0"/>
                </a:moveTo>
                <a:lnTo>
                  <a:pt x="1778089" y="0"/>
                </a:lnTo>
                <a:lnTo>
                  <a:pt x="1778089" y="1613616"/>
                </a:lnTo>
                <a:lnTo>
                  <a:pt x="0" y="16136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279062" y="681300"/>
            <a:ext cx="7980238" cy="1327209"/>
          </a:xfrm>
          <a:custGeom>
            <a:avLst/>
            <a:gdLst/>
            <a:ahLst/>
            <a:cxnLst/>
            <a:rect r="r" b="b" t="t" l="l"/>
            <a:pathLst>
              <a:path h="1327209" w="7980238">
                <a:moveTo>
                  <a:pt x="0" y="0"/>
                </a:moveTo>
                <a:lnTo>
                  <a:pt x="7980238" y="0"/>
                </a:lnTo>
                <a:lnTo>
                  <a:pt x="7980238" y="1327209"/>
                </a:lnTo>
                <a:lnTo>
                  <a:pt x="0" y="13272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8624" r="0" b="-8624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7571562" y="2681967"/>
            <a:ext cx="9882445" cy="2344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400"/>
              </a:lnSpc>
            </a:pPr>
            <a:r>
              <a:rPr lang="en-US" sz="6714" spc="134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ESG IMPACT</a:t>
            </a:r>
          </a:p>
          <a:p>
            <a:pPr algn="r">
              <a:lnSpc>
                <a:spcPts val="9400"/>
              </a:lnSpc>
              <a:spcBef>
                <a:spcPct val="0"/>
              </a:spcBef>
            </a:pPr>
            <a:r>
              <a:rPr lang="en-US" sz="6714" spc="134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REPORT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843950" y="7178362"/>
            <a:ext cx="8299497" cy="413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48"/>
              </a:lnSpc>
              <a:spcBef>
                <a:spcPct val="0"/>
              </a:spcBef>
            </a:pPr>
            <a:r>
              <a:rPr lang="en-US" b="true" sz="2463" spc="123">
                <a:solidFill>
                  <a:srgbClr val="3A47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PACKAGING SOLUTIONS PROVIDER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571562" y="5197220"/>
            <a:ext cx="9882445" cy="11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400"/>
              </a:lnSpc>
              <a:spcBef>
                <a:spcPct val="0"/>
              </a:spcBef>
            </a:pPr>
            <a:r>
              <a:rPr lang="en-US" sz="6714" spc="134">
                <a:solidFill>
                  <a:srgbClr val="D2232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7101" y="187035"/>
            <a:ext cx="12659358" cy="2165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39"/>
              </a:lnSpc>
              <a:spcBef>
                <a:spcPct val="0"/>
              </a:spcBef>
            </a:pPr>
            <a:r>
              <a:rPr lang="en-US" sz="12599">
                <a:solidFill>
                  <a:srgbClr val="515F62"/>
                </a:solidFill>
                <a:latin typeface="AC Steelfish"/>
                <a:ea typeface="AC Steelfish"/>
                <a:cs typeface="AC Steelfish"/>
                <a:sym typeface="AC Steelfish"/>
              </a:rPr>
              <a:t>CELEBRATING PEOPLE</a:t>
            </a:r>
          </a:p>
        </p:txBody>
      </p:sp>
      <p:grpSp>
        <p:nvGrpSpPr>
          <p:cNvPr name="Group 3" id="3"/>
          <p:cNvGrpSpPr/>
          <p:nvPr/>
        </p:nvGrpSpPr>
        <p:grpSpPr>
          <a:xfrm rot="-10800000">
            <a:off x="14689008" y="-719065"/>
            <a:ext cx="5449789" cy="11725130"/>
            <a:chOff x="0" y="0"/>
            <a:chExt cx="1664166" cy="35804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A474A"/>
            </a:solidFill>
            <a:ln w="38100" cap="sq">
              <a:solidFill>
                <a:srgbClr val="FFFFEF"/>
              </a:solidFill>
              <a:prstDash val="lgDash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5400000">
            <a:off x="14941482" y="1085156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1" y="0"/>
                </a:lnTo>
                <a:lnTo>
                  <a:pt x="6126111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5400000">
            <a:off x="9078316" y="3513195"/>
            <a:ext cx="11671631" cy="3260609"/>
            <a:chOff x="0" y="0"/>
            <a:chExt cx="1610488" cy="4499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667895" y="1306658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400000">
            <a:off x="14941482" y="7211268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1" y="0"/>
                </a:lnTo>
                <a:lnTo>
                  <a:pt x="6126111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700082" y="353440"/>
            <a:ext cx="5508357" cy="9580121"/>
            <a:chOff x="0" y="0"/>
            <a:chExt cx="3291840" cy="57251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38100" y="0"/>
              <a:ext cx="3252470" cy="1734820"/>
            </a:xfrm>
            <a:custGeom>
              <a:avLst/>
              <a:gdLst/>
              <a:ahLst/>
              <a:cxnLst/>
              <a:rect r="r" b="b" t="t" l="l"/>
              <a:pathLst>
                <a:path h="1734820" w="3252470">
                  <a:moveTo>
                    <a:pt x="3021330" y="0"/>
                  </a:moveTo>
                  <a:cubicBezTo>
                    <a:pt x="2995930" y="2540"/>
                    <a:pt x="2971800" y="6350"/>
                    <a:pt x="2946400" y="8890"/>
                  </a:cubicBezTo>
                  <a:cubicBezTo>
                    <a:pt x="2937510" y="10160"/>
                    <a:pt x="2927350" y="11430"/>
                    <a:pt x="2918460" y="12700"/>
                  </a:cubicBezTo>
                  <a:cubicBezTo>
                    <a:pt x="2905760" y="13970"/>
                    <a:pt x="2915920" y="12700"/>
                    <a:pt x="2918460" y="12700"/>
                  </a:cubicBezTo>
                  <a:cubicBezTo>
                    <a:pt x="2894330" y="16510"/>
                    <a:pt x="2871470" y="19050"/>
                    <a:pt x="2847340" y="22860"/>
                  </a:cubicBezTo>
                  <a:cubicBezTo>
                    <a:pt x="2815590" y="26670"/>
                    <a:pt x="2783840" y="30480"/>
                    <a:pt x="2752090" y="31750"/>
                  </a:cubicBezTo>
                  <a:cubicBezTo>
                    <a:pt x="2519680" y="46990"/>
                    <a:pt x="2286000" y="16510"/>
                    <a:pt x="2053590" y="15240"/>
                  </a:cubicBezTo>
                  <a:cubicBezTo>
                    <a:pt x="1816100" y="12700"/>
                    <a:pt x="1577340" y="13970"/>
                    <a:pt x="1339850" y="19050"/>
                  </a:cubicBezTo>
                  <a:cubicBezTo>
                    <a:pt x="892810" y="27940"/>
                    <a:pt x="445770" y="46990"/>
                    <a:pt x="0" y="49530"/>
                  </a:cubicBezTo>
                  <a:cubicBezTo>
                    <a:pt x="1270" y="480060"/>
                    <a:pt x="12700" y="911860"/>
                    <a:pt x="21590" y="1342390"/>
                  </a:cubicBezTo>
                  <a:cubicBezTo>
                    <a:pt x="24130" y="1470660"/>
                    <a:pt x="26670" y="1598930"/>
                    <a:pt x="27940" y="1725930"/>
                  </a:cubicBezTo>
                  <a:cubicBezTo>
                    <a:pt x="228600" y="1728470"/>
                    <a:pt x="427990" y="1734820"/>
                    <a:pt x="628650" y="1733550"/>
                  </a:cubicBezTo>
                  <a:cubicBezTo>
                    <a:pt x="871220" y="1732280"/>
                    <a:pt x="1113790" y="1714500"/>
                    <a:pt x="1356360" y="1710690"/>
                  </a:cubicBezTo>
                  <a:cubicBezTo>
                    <a:pt x="1596390" y="1706880"/>
                    <a:pt x="1835150" y="1711960"/>
                    <a:pt x="2075180" y="1715770"/>
                  </a:cubicBezTo>
                  <a:cubicBezTo>
                    <a:pt x="2316480" y="1719580"/>
                    <a:pt x="2559050" y="1720850"/>
                    <a:pt x="2800350" y="1713230"/>
                  </a:cubicBezTo>
                  <a:cubicBezTo>
                    <a:pt x="2917190" y="1709420"/>
                    <a:pt x="3034030" y="1705610"/>
                    <a:pt x="3150870" y="1709420"/>
                  </a:cubicBezTo>
                  <a:cubicBezTo>
                    <a:pt x="3185160" y="1710690"/>
                    <a:pt x="3218180" y="1710690"/>
                    <a:pt x="3252470" y="1711960"/>
                  </a:cubicBezTo>
                  <a:cubicBezTo>
                    <a:pt x="3247390" y="1141730"/>
                    <a:pt x="3233420" y="570230"/>
                    <a:pt x="3233420" y="0"/>
                  </a:cubicBezTo>
                  <a:lnTo>
                    <a:pt x="3021330" y="0"/>
                  </a:lnTo>
                  <a:close/>
                </a:path>
              </a:pathLst>
            </a:custGeom>
            <a:blipFill>
              <a:blip r:embed="rId6"/>
              <a:stretch>
                <a:fillRect l="0" t="-12590" r="0" b="-1259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1750" y="2037080"/>
              <a:ext cx="3260090" cy="1697990"/>
            </a:xfrm>
            <a:custGeom>
              <a:avLst/>
              <a:gdLst/>
              <a:ahLst/>
              <a:cxnLst/>
              <a:rect r="r" b="b" t="t" l="l"/>
              <a:pathLst>
                <a:path h="1697990" w="3260090">
                  <a:moveTo>
                    <a:pt x="3260090" y="10160"/>
                  </a:moveTo>
                  <a:lnTo>
                    <a:pt x="3111500" y="6350"/>
                  </a:lnTo>
                  <a:cubicBezTo>
                    <a:pt x="2979420" y="3810"/>
                    <a:pt x="2847340" y="11430"/>
                    <a:pt x="2715260" y="13970"/>
                  </a:cubicBezTo>
                  <a:cubicBezTo>
                    <a:pt x="2233930" y="25400"/>
                    <a:pt x="1752600" y="0"/>
                    <a:pt x="1271270" y="11430"/>
                  </a:cubicBezTo>
                  <a:cubicBezTo>
                    <a:pt x="1028700" y="16510"/>
                    <a:pt x="786130" y="34290"/>
                    <a:pt x="543560" y="33020"/>
                  </a:cubicBezTo>
                  <a:cubicBezTo>
                    <a:pt x="374650" y="31750"/>
                    <a:pt x="205740" y="27940"/>
                    <a:pt x="36830" y="25400"/>
                  </a:cubicBezTo>
                  <a:cubicBezTo>
                    <a:pt x="38100" y="227330"/>
                    <a:pt x="36830" y="429260"/>
                    <a:pt x="31750" y="629920"/>
                  </a:cubicBezTo>
                  <a:cubicBezTo>
                    <a:pt x="26670" y="829310"/>
                    <a:pt x="16510" y="1028700"/>
                    <a:pt x="10160" y="1226820"/>
                  </a:cubicBezTo>
                  <a:cubicBezTo>
                    <a:pt x="6350" y="1372870"/>
                    <a:pt x="2540" y="1520190"/>
                    <a:pt x="0" y="1666240"/>
                  </a:cubicBezTo>
                  <a:cubicBezTo>
                    <a:pt x="242570" y="1663700"/>
                    <a:pt x="486410" y="1654810"/>
                    <a:pt x="728980" y="1648460"/>
                  </a:cubicBezTo>
                  <a:cubicBezTo>
                    <a:pt x="967740" y="1642110"/>
                    <a:pt x="1205230" y="1647190"/>
                    <a:pt x="1443990" y="1648460"/>
                  </a:cubicBezTo>
                  <a:cubicBezTo>
                    <a:pt x="1680210" y="1648460"/>
                    <a:pt x="1916430" y="1642110"/>
                    <a:pt x="2153920" y="1643380"/>
                  </a:cubicBezTo>
                  <a:cubicBezTo>
                    <a:pt x="2387600" y="1643380"/>
                    <a:pt x="2620010" y="1653540"/>
                    <a:pt x="2851150" y="1680210"/>
                  </a:cubicBezTo>
                  <a:cubicBezTo>
                    <a:pt x="2959100" y="1692910"/>
                    <a:pt x="3068320" y="1697990"/>
                    <a:pt x="3177540" y="1696720"/>
                  </a:cubicBezTo>
                  <a:cubicBezTo>
                    <a:pt x="3188970" y="1696720"/>
                    <a:pt x="3200400" y="1696720"/>
                    <a:pt x="3211830" y="1695450"/>
                  </a:cubicBezTo>
                  <a:lnTo>
                    <a:pt x="3219450" y="1474470"/>
                  </a:lnTo>
                  <a:cubicBezTo>
                    <a:pt x="3227070" y="1287780"/>
                    <a:pt x="3238500" y="1099820"/>
                    <a:pt x="3247391" y="913130"/>
                  </a:cubicBezTo>
                  <a:cubicBezTo>
                    <a:pt x="3256281" y="722630"/>
                    <a:pt x="3258820" y="532130"/>
                    <a:pt x="3260091" y="341630"/>
                  </a:cubicBezTo>
                  <a:lnTo>
                    <a:pt x="3260091" y="10160"/>
                  </a:lnTo>
                  <a:close/>
                </a:path>
              </a:pathLst>
            </a:custGeom>
            <a:blipFill>
              <a:blip r:embed="rId7"/>
              <a:stretch>
                <a:fillRect l="0" t="-94455" r="0" b="-94455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-3810" y="3986530"/>
              <a:ext cx="3270250" cy="1742440"/>
            </a:xfrm>
            <a:custGeom>
              <a:avLst/>
              <a:gdLst/>
              <a:ahLst/>
              <a:cxnLst/>
              <a:rect r="r" b="b" t="t" l="l"/>
              <a:pathLst>
                <a:path h="1742440" w="3270250">
                  <a:moveTo>
                    <a:pt x="3267710" y="727710"/>
                  </a:moveTo>
                  <a:cubicBezTo>
                    <a:pt x="3267710" y="549910"/>
                    <a:pt x="3247390" y="372110"/>
                    <a:pt x="3243580" y="193040"/>
                  </a:cubicBezTo>
                  <a:cubicBezTo>
                    <a:pt x="3243580" y="153670"/>
                    <a:pt x="3242310" y="114300"/>
                    <a:pt x="3242310" y="74930"/>
                  </a:cubicBezTo>
                  <a:cubicBezTo>
                    <a:pt x="3224530" y="74930"/>
                    <a:pt x="3206750" y="76200"/>
                    <a:pt x="3188970" y="76200"/>
                  </a:cubicBezTo>
                  <a:cubicBezTo>
                    <a:pt x="3064510" y="76200"/>
                    <a:pt x="2942590" y="64770"/>
                    <a:pt x="2819400" y="50800"/>
                  </a:cubicBezTo>
                  <a:cubicBezTo>
                    <a:pt x="2348230" y="0"/>
                    <a:pt x="1873250" y="31750"/>
                    <a:pt x="1400810" y="26670"/>
                  </a:cubicBezTo>
                  <a:cubicBezTo>
                    <a:pt x="1159510" y="24130"/>
                    <a:pt x="919480" y="22861"/>
                    <a:pt x="678180" y="30480"/>
                  </a:cubicBezTo>
                  <a:cubicBezTo>
                    <a:pt x="462280" y="36830"/>
                    <a:pt x="246380" y="44450"/>
                    <a:pt x="29210" y="45720"/>
                  </a:cubicBezTo>
                  <a:cubicBezTo>
                    <a:pt x="24130" y="416561"/>
                    <a:pt x="20320" y="787400"/>
                    <a:pt x="10160" y="1156970"/>
                  </a:cubicBezTo>
                  <a:cubicBezTo>
                    <a:pt x="5080" y="1341120"/>
                    <a:pt x="0" y="1526540"/>
                    <a:pt x="3810" y="1710690"/>
                  </a:cubicBezTo>
                  <a:cubicBezTo>
                    <a:pt x="266700" y="1710690"/>
                    <a:pt x="528320" y="1715770"/>
                    <a:pt x="791210" y="1720850"/>
                  </a:cubicBezTo>
                  <a:cubicBezTo>
                    <a:pt x="1275080" y="1731010"/>
                    <a:pt x="1760220" y="1742440"/>
                    <a:pt x="2244090" y="1732280"/>
                  </a:cubicBezTo>
                  <a:cubicBezTo>
                    <a:pt x="2585720" y="1724660"/>
                    <a:pt x="2928620" y="1717040"/>
                    <a:pt x="3270250" y="1713230"/>
                  </a:cubicBezTo>
                  <a:cubicBezTo>
                    <a:pt x="3218180" y="1389380"/>
                    <a:pt x="3268980" y="1055370"/>
                    <a:pt x="3267710" y="727710"/>
                  </a:cubicBezTo>
                  <a:close/>
                </a:path>
              </a:pathLst>
            </a:custGeom>
            <a:blipFill>
              <a:blip r:embed="rId8"/>
              <a:stretch>
                <a:fillRect l="0" t="-69490" r="0" b="-131692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357472" y="9379655"/>
            <a:ext cx="3238448" cy="632012"/>
          </a:xfrm>
          <a:custGeom>
            <a:avLst/>
            <a:gdLst/>
            <a:ahLst/>
            <a:cxnLst/>
            <a:rect r="r" b="b" t="t" l="l"/>
            <a:pathLst>
              <a:path h="632012" w="3238448">
                <a:moveTo>
                  <a:pt x="0" y="0"/>
                </a:moveTo>
                <a:lnTo>
                  <a:pt x="3238448" y="0"/>
                </a:lnTo>
                <a:lnTo>
                  <a:pt x="3238448" y="632012"/>
                </a:lnTo>
                <a:lnTo>
                  <a:pt x="0" y="6320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57101" y="6280505"/>
            <a:ext cx="7704460" cy="2658039"/>
          </a:xfrm>
          <a:custGeom>
            <a:avLst/>
            <a:gdLst/>
            <a:ahLst/>
            <a:cxnLst/>
            <a:rect r="r" b="b" t="t" l="l"/>
            <a:pathLst>
              <a:path h="2658039" w="7704460">
                <a:moveTo>
                  <a:pt x="0" y="0"/>
                </a:moveTo>
                <a:lnTo>
                  <a:pt x="7704460" y="0"/>
                </a:lnTo>
                <a:lnTo>
                  <a:pt x="7704460" y="2658038"/>
                </a:lnTo>
                <a:lnTo>
                  <a:pt x="0" y="2658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5897740" y="1659674"/>
            <a:ext cx="881665" cy="687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08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79631" y="2386547"/>
            <a:ext cx="8259399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6" indent="-302258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3A47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 OVER 5 YEAR ANNIVERSARY AWARDS</a:t>
            </a:r>
          </a:p>
          <a:p>
            <a:pPr algn="l">
              <a:lnSpc>
                <a:spcPts val="3919"/>
              </a:lnSpc>
            </a:pPr>
          </a:p>
          <a:p>
            <a:pPr algn="l" marL="604516" indent="-302258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3A47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 RETIREMENTS WITH OVER 70 YEARS COMBINED SERVICE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7101" y="4968097"/>
            <a:ext cx="8259399" cy="109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3A47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AWARDED ONE OF THE BEST PLACES TO WORK FROM THE SUNDAY TIMES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45386" y="-719065"/>
            <a:ext cx="5449789" cy="11725130"/>
            <a:chOff x="0" y="0"/>
            <a:chExt cx="1664166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515F6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-2256536" y="3513195"/>
            <a:ext cx="11671631" cy="3260609"/>
            <a:chOff x="0" y="0"/>
            <a:chExt cx="1610488" cy="449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82099" y="927501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5400000">
            <a:off x="-2516625" y="1085156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1990576"/>
                </a:moveTo>
                <a:lnTo>
                  <a:pt x="6126111" y="1990576"/>
                </a:lnTo>
                <a:lnTo>
                  <a:pt x="6126111" y="0"/>
                </a:lnTo>
                <a:lnTo>
                  <a:pt x="0" y="0"/>
                </a:lnTo>
                <a:lnTo>
                  <a:pt x="0" y="19905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5400000">
            <a:off x="-2516625" y="7213372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1990575"/>
                </a:moveTo>
                <a:lnTo>
                  <a:pt x="6126111" y="1990575"/>
                </a:lnTo>
                <a:lnTo>
                  <a:pt x="6126111" y="0"/>
                </a:lnTo>
                <a:lnTo>
                  <a:pt x="0" y="0"/>
                </a:lnTo>
                <a:lnTo>
                  <a:pt x="0" y="199057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813928" y="-20406"/>
            <a:ext cx="13493068" cy="1618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161"/>
              </a:lnSpc>
              <a:spcBef>
                <a:spcPct val="0"/>
              </a:spcBef>
            </a:pPr>
            <a:r>
              <a:rPr lang="en-US" sz="9401">
                <a:solidFill>
                  <a:srgbClr val="515F62"/>
                </a:solidFill>
                <a:latin typeface="AC Steelfish"/>
                <a:ea typeface="AC Steelfish"/>
                <a:cs typeface="AC Steelfish"/>
                <a:sym typeface="AC Steelfish"/>
              </a:rPr>
              <a:t>VOLUNTEERING</a:t>
            </a:r>
          </a:p>
        </p:txBody>
      </p:sp>
      <p:sp>
        <p:nvSpPr>
          <p:cNvPr name="AutoShape 12" id="12"/>
          <p:cNvSpPr/>
          <p:nvPr/>
        </p:nvSpPr>
        <p:spPr>
          <a:xfrm flipV="true">
            <a:off x="3813928" y="1659310"/>
            <a:ext cx="15926554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108720" y="3691924"/>
            <a:ext cx="2214341" cy="2735058"/>
            <a:chOff x="0" y="0"/>
            <a:chExt cx="2716530" cy="33553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1653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716530">
                  <a:moveTo>
                    <a:pt x="1935480" y="0"/>
                  </a:moveTo>
                  <a:lnTo>
                    <a:pt x="1376680" y="1988820"/>
                  </a:lnTo>
                  <a:lnTo>
                    <a:pt x="811530" y="0"/>
                  </a:lnTo>
                  <a:lnTo>
                    <a:pt x="0" y="0"/>
                  </a:lnTo>
                  <a:lnTo>
                    <a:pt x="991870" y="3355340"/>
                  </a:lnTo>
                  <a:lnTo>
                    <a:pt x="1724660" y="3355340"/>
                  </a:lnTo>
                  <a:lnTo>
                    <a:pt x="2716530" y="0"/>
                  </a:lnTo>
                  <a:close/>
                </a:path>
              </a:pathLst>
            </a:custGeom>
            <a:blipFill>
              <a:blip r:embed="rId6"/>
              <a:stretch>
                <a:fillRect l="0" t="-4039" r="0" b="-4039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172953" y="3644064"/>
            <a:ext cx="2241811" cy="2830779"/>
            <a:chOff x="0" y="0"/>
            <a:chExt cx="2745740" cy="34671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7"/>
              <a:stretch>
                <a:fillRect l="0" t="-2840" r="0" b="-284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4456177" y="3677807"/>
            <a:ext cx="1697163" cy="2749176"/>
            <a:chOff x="0" y="0"/>
            <a:chExt cx="2071370" cy="33553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0713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071370">
                  <a:moveTo>
                    <a:pt x="0" y="0"/>
                  </a:moveTo>
                  <a:lnTo>
                    <a:pt x="0" y="3355340"/>
                  </a:lnTo>
                  <a:lnTo>
                    <a:pt x="2071370" y="3355340"/>
                  </a:lnTo>
                  <a:lnTo>
                    <a:pt x="2071370" y="2589530"/>
                  </a:lnTo>
                  <a:lnTo>
                    <a:pt x="783590" y="2589530"/>
                  </a:lnTo>
                  <a:lnTo>
                    <a:pt x="783590" y="0"/>
                  </a:lnTo>
                  <a:close/>
                </a:path>
              </a:pathLst>
            </a:custGeom>
            <a:blipFill>
              <a:blip r:embed="rId8"/>
              <a:stretch>
                <a:fillRect l="-21342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6252010" y="3726944"/>
            <a:ext cx="1826497" cy="2700039"/>
            <a:chOff x="0" y="0"/>
            <a:chExt cx="2307590" cy="34112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307590" cy="3412490"/>
            </a:xfrm>
            <a:custGeom>
              <a:avLst/>
              <a:gdLst/>
              <a:ahLst/>
              <a:cxnLst/>
              <a:rect r="r" b="b" t="t" l="l"/>
              <a:pathLst>
                <a:path h="3412490" w="2307590">
                  <a:moveTo>
                    <a:pt x="2307590" y="2264410"/>
                  </a:moveTo>
                  <a:lnTo>
                    <a:pt x="2307590" y="0"/>
                  </a:lnTo>
                  <a:lnTo>
                    <a:pt x="1521460" y="0"/>
                  </a:lnTo>
                  <a:lnTo>
                    <a:pt x="1521460" y="2244090"/>
                  </a:lnTo>
                  <a:cubicBezTo>
                    <a:pt x="1521460" y="2397760"/>
                    <a:pt x="1488440" y="2512060"/>
                    <a:pt x="1423670" y="2585720"/>
                  </a:cubicBezTo>
                  <a:cubicBezTo>
                    <a:pt x="1360170" y="2656840"/>
                    <a:pt x="1271270" y="2689860"/>
                    <a:pt x="1150620" y="2689860"/>
                  </a:cubicBezTo>
                  <a:cubicBezTo>
                    <a:pt x="1029970" y="2689860"/>
                    <a:pt x="942340" y="2655570"/>
                    <a:pt x="880110" y="2585720"/>
                  </a:cubicBezTo>
                  <a:cubicBezTo>
                    <a:pt x="815340" y="2512060"/>
                    <a:pt x="783590" y="2397760"/>
                    <a:pt x="783590" y="2244090"/>
                  </a:cubicBezTo>
                  <a:lnTo>
                    <a:pt x="783590" y="0"/>
                  </a:lnTo>
                  <a:lnTo>
                    <a:pt x="0" y="0"/>
                  </a:lnTo>
                  <a:lnTo>
                    <a:pt x="0" y="2264410"/>
                  </a:lnTo>
                  <a:cubicBezTo>
                    <a:pt x="0" y="2446020"/>
                    <a:pt x="26670" y="2609850"/>
                    <a:pt x="78740" y="2750820"/>
                  </a:cubicBezTo>
                  <a:cubicBezTo>
                    <a:pt x="132080" y="2895600"/>
                    <a:pt x="209550" y="3017520"/>
                    <a:pt x="311150" y="3116580"/>
                  </a:cubicBezTo>
                  <a:cubicBezTo>
                    <a:pt x="411480" y="3214370"/>
                    <a:pt x="534670" y="3289300"/>
                    <a:pt x="678180" y="3338830"/>
                  </a:cubicBezTo>
                  <a:cubicBezTo>
                    <a:pt x="817880" y="3387090"/>
                    <a:pt x="976630" y="3412490"/>
                    <a:pt x="1151890" y="3412490"/>
                  </a:cubicBezTo>
                  <a:cubicBezTo>
                    <a:pt x="1325880" y="3412490"/>
                    <a:pt x="1485900" y="3388360"/>
                    <a:pt x="1625600" y="3340100"/>
                  </a:cubicBezTo>
                  <a:cubicBezTo>
                    <a:pt x="1769110" y="3290570"/>
                    <a:pt x="1893570" y="3215640"/>
                    <a:pt x="1995170" y="3117850"/>
                  </a:cubicBezTo>
                  <a:cubicBezTo>
                    <a:pt x="2096770" y="3020060"/>
                    <a:pt x="2175510" y="2896870"/>
                    <a:pt x="2228850" y="2753360"/>
                  </a:cubicBezTo>
                  <a:cubicBezTo>
                    <a:pt x="2280920" y="2609850"/>
                    <a:pt x="2307590" y="2446020"/>
                    <a:pt x="2307590" y="2264410"/>
                  </a:cubicBezTo>
                  <a:close/>
                </a:path>
              </a:pathLst>
            </a:custGeom>
            <a:blipFill>
              <a:blip r:embed="rId9"/>
              <a:stretch>
                <a:fillRect l="-114644" t="0" r="-114644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8363828" y="3726944"/>
            <a:ext cx="1861003" cy="2700039"/>
            <a:chOff x="0" y="0"/>
            <a:chExt cx="2312670" cy="33553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3126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31267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10"/>
              <a:stretch>
                <a:fillRect l="-4340" t="0" r="-434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0361672" y="3726944"/>
            <a:ext cx="1840239" cy="2700039"/>
            <a:chOff x="0" y="0"/>
            <a:chExt cx="2286000" cy="335407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-2540" y="-1270"/>
              <a:ext cx="228854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88540">
                  <a:moveTo>
                    <a:pt x="2540" y="2540"/>
                  </a:moveTo>
                  <a:lnTo>
                    <a:pt x="2540" y="739140"/>
                  </a:lnTo>
                  <a:lnTo>
                    <a:pt x="751840" y="739140"/>
                  </a:lnTo>
                  <a:lnTo>
                    <a:pt x="751840" y="3355340"/>
                  </a:lnTo>
                  <a:lnTo>
                    <a:pt x="1539240" y="3355340"/>
                  </a:lnTo>
                  <a:lnTo>
                    <a:pt x="1539240" y="739140"/>
                  </a:lnTo>
                  <a:lnTo>
                    <a:pt x="2288540" y="739140"/>
                  </a:lnTo>
                  <a:lnTo>
                    <a:pt x="2288540" y="2540"/>
                  </a:lnTo>
                  <a:cubicBezTo>
                    <a:pt x="2288540" y="2540"/>
                    <a:pt x="0" y="0"/>
                    <a:pt x="2540" y="2540"/>
                  </a:cubicBezTo>
                  <a:close/>
                </a:path>
              </a:pathLst>
            </a:custGeom>
            <a:blipFill>
              <a:blip r:embed="rId11"/>
              <a:stretch>
                <a:fillRect l="-4951" t="0" r="-4951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2339496" y="3726944"/>
            <a:ext cx="1755741" cy="2700039"/>
            <a:chOff x="0" y="0"/>
            <a:chExt cx="2181860" cy="33553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2"/>
              <a:stretch>
                <a:fillRect l="-7598" t="0" r="-7598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4232821" y="3726944"/>
            <a:ext cx="1755741" cy="2700039"/>
            <a:chOff x="0" y="0"/>
            <a:chExt cx="2181860" cy="335534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3"/>
              <a:stretch>
                <a:fillRect l="-26891" t="0" r="-26891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6126147" y="3726944"/>
            <a:ext cx="2053133" cy="2700039"/>
            <a:chOff x="0" y="0"/>
            <a:chExt cx="2551430" cy="335534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5501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55016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14"/>
              <a:stretch>
                <a:fillRect l="0" t="-34618" r="0" b="-34618"/>
              </a:stretch>
            </a:blip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2011944" y="1280517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09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123454" y="7458581"/>
            <a:ext cx="14542454" cy="1376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14"/>
              </a:lnSpc>
              <a:spcBef>
                <a:spcPct val="0"/>
              </a:spcBef>
            </a:pPr>
            <a:r>
              <a:rPr lang="en-US" sz="3938">
                <a:solidFill>
                  <a:srgbClr val="515F62"/>
                </a:solidFill>
                <a:latin typeface="Bernoru"/>
                <a:ea typeface="Bernoru"/>
                <a:cs typeface="Bernoru"/>
                <a:sym typeface="Bernoru"/>
              </a:rPr>
              <a:t>WE VOLUNTEERED </a:t>
            </a:r>
            <a:r>
              <a:rPr lang="en-US" sz="3938" u="sng">
                <a:solidFill>
                  <a:srgbClr val="515F62"/>
                </a:solidFill>
                <a:latin typeface="Bernoru"/>
                <a:ea typeface="Bernoru"/>
                <a:cs typeface="Bernoru"/>
                <a:sym typeface="Bernoru"/>
              </a:rPr>
              <a:t>OVER 200 HOURS</a:t>
            </a:r>
            <a:r>
              <a:rPr lang="en-US" sz="3938">
                <a:solidFill>
                  <a:srgbClr val="515F62"/>
                </a:solidFill>
                <a:latin typeface="Bernoru"/>
                <a:ea typeface="Bernoru"/>
                <a:cs typeface="Bernoru"/>
                <a:sym typeface="Bernoru"/>
              </a:rPr>
              <a:t> IN 2024 ACROSS SEVERAL ORGANISATIONS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86546" y="249143"/>
            <a:ext cx="9610622" cy="9605805"/>
            <a:chOff x="0" y="0"/>
            <a:chExt cx="2533650" cy="2532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2"/>
              <a:stretch>
                <a:fillRect l="-24906" t="0" r="-2490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518922" y="0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3"/>
              <a:stretch>
                <a:fillRect l="0" t="-16747" r="0" b="-16747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037844" y="0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4"/>
              <a:stretch>
                <a:fillRect l="-16747" t="0" r="-16747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37844" y="518922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5"/>
              <a:stretch>
                <a:fillRect l="0" t="-16747" r="0" b="-16747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037844" y="1037844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6"/>
              <a:stretch>
                <a:fillRect l="-61788" t="0" r="-61788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37844" y="1556766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7"/>
              <a:stretch>
                <a:fillRect l="0" t="-16747" r="0" b="-1674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37844" y="2075688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8"/>
              <a:stretch>
                <a:fillRect l="0" t="-61336" r="0" b="-61336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56766" y="0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9"/>
              <a:stretch>
                <a:fillRect l="0" t="-12500" r="0" b="-1250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077847" y="0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10"/>
              <a:stretch>
                <a:fillRect l="0" t="-16747" r="0" b="-16747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946409" y="7890477"/>
            <a:ext cx="3420341" cy="2640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67"/>
              </a:lnSpc>
              <a:spcBef>
                <a:spcPct val="0"/>
              </a:spcBef>
            </a:pPr>
            <a:r>
              <a:rPr lang="en-US" sz="15333">
                <a:solidFill>
                  <a:srgbClr val="3A474A"/>
                </a:solidFill>
                <a:latin typeface="AC Steelfish"/>
                <a:ea typeface="AC Steelfish"/>
                <a:cs typeface="AC Steelfish"/>
                <a:sym typeface="AC Steelfish"/>
              </a:rPr>
              <a:t>CHARI</a:t>
            </a:r>
          </a:p>
        </p:txBody>
      </p:sp>
      <p:grpSp>
        <p:nvGrpSpPr>
          <p:cNvPr name="Group 13" id="13"/>
          <p:cNvGrpSpPr/>
          <p:nvPr/>
        </p:nvGrpSpPr>
        <p:grpSpPr>
          <a:xfrm rot="-10800000">
            <a:off x="14689008" y="-719065"/>
            <a:ext cx="5449789" cy="11725130"/>
            <a:chOff x="0" y="0"/>
            <a:chExt cx="1664166" cy="358042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A474A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00000">
            <a:off x="14941482" y="1085156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1" y="0"/>
                </a:lnTo>
                <a:lnTo>
                  <a:pt x="6126111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89654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5400000">
            <a:off x="9078316" y="3513195"/>
            <a:ext cx="11671631" cy="3260609"/>
            <a:chOff x="0" y="0"/>
            <a:chExt cx="1610488" cy="44990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5667895" y="1306658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5400000">
            <a:off x="14941482" y="7211268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1" y="0"/>
                </a:lnTo>
                <a:lnTo>
                  <a:pt x="6126111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AutoShape 22" id="22"/>
          <p:cNvSpPr/>
          <p:nvPr/>
        </p:nvSpPr>
        <p:spPr>
          <a:xfrm>
            <a:off x="1693598" y="10009590"/>
            <a:ext cx="15926554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diamond" len="lg" w="lg"/>
          </a:ln>
        </p:spPr>
      </p:sp>
      <p:sp>
        <p:nvSpPr>
          <p:cNvPr name="TextBox 23" id="23"/>
          <p:cNvSpPr txBox="true"/>
          <p:nvPr/>
        </p:nvSpPr>
        <p:spPr>
          <a:xfrm rot="0">
            <a:off x="15897740" y="1659674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10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915389" y="2192210"/>
            <a:ext cx="5793112" cy="4921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3A47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PANCAKE DAY, MACMILLAN COFFEE MORNINGS, PRINTED CALENDARS WITH EACH MONTH HOLDING A NEW CHARITY THROUGH TO OUR FIRST EVER CHARITY SINGLE.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915389" y="7170611"/>
            <a:ext cx="6912676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u="sng">
                <a:solidFill>
                  <a:srgbClr val="3A474A"/>
                </a:solidFill>
                <a:latin typeface="Shrikhand"/>
                <a:ea typeface="Shrikhand"/>
                <a:cs typeface="Shrikhand"/>
                <a:sym typeface="Shrikhand"/>
              </a:rPr>
              <a:t>OVER £500 RAISED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624911" y="7861902"/>
            <a:ext cx="3420341" cy="2640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67"/>
              </a:lnSpc>
              <a:spcBef>
                <a:spcPct val="0"/>
              </a:spcBef>
            </a:pPr>
            <a:r>
              <a:rPr lang="en-US" sz="15333">
                <a:solidFill>
                  <a:srgbClr val="3A474A"/>
                </a:solidFill>
                <a:latin typeface="AC Steelfish"/>
                <a:ea typeface="AC Steelfish"/>
                <a:cs typeface="AC Steelfish"/>
                <a:sym typeface="AC Steelfish"/>
              </a:rPr>
              <a:t>Y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45386" y="-719065"/>
            <a:ext cx="5449789" cy="11725130"/>
            <a:chOff x="0" y="0"/>
            <a:chExt cx="1664166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515F6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-2256536" y="3513195"/>
            <a:ext cx="11671631" cy="3260609"/>
            <a:chOff x="0" y="0"/>
            <a:chExt cx="1610488" cy="449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82099" y="927501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5400000">
            <a:off x="-2516625" y="1085156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1990576"/>
                </a:moveTo>
                <a:lnTo>
                  <a:pt x="6126111" y="1990576"/>
                </a:lnTo>
                <a:lnTo>
                  <a:pt x="6126111" y="0"/>
                </a:lnTo>
                <a:lnTo>
                  <a:pt x="0" y="0"/>
                </a:lnTo>
                <a:lnTo>
                  <a:pt x="0" y="19905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5400000">
            <a:off x="-2516625" y="7213372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1990575"/>
                </a:moveTo>
                <a:lnTo>
                  <a:pt x="6126111" y="1990575"/>
                </a:lnTo>
                <a:lnTo>
                  <a:pt x="6126111" y="0"/>
                </a:lnTo>
                <a:lnTo>
                  <a:pt x="0" y="0"/>
                </a:lnTo>
                <a:lnTo>
                  <a:pt x="0" y="199057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965998" y="124157"/>
            <a:ext cx="13493068" cy="1618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161"/>
              </a:lnSpc>
              <a:spcBef>
                <a:spcPct val="0"/>
              </a:spcBef>
            </a:pPr>
            <a:r>
              <a:rPr lang="en-US" sz="9401">
                <a:solidFill>
                  <a:srgbClr val="515F62"/>
                </a:solidFill>
                <a:latin typeface="AC Steelfish"/>
                <a:ea typeface="AC Steelfish"/>
                <a:cs typeface="AC Steelfish"/>
                <a:sym typeface="AC Steelfish"/>
              </a:rPr>
              <a:t>CERTIFICATIONS &amp; ACCREDITATIONS</a:t>
            </a:r>
          </a:p>
        </p:txBody>
      </p:sp>
      <p:sp>
        <p:nvSpPr>
          <p:cNvPr name="AutoShape 12" id="12"/>
          <p:cNvSpPr/>
          <p:nvPr/>
        </p:nvSpPr>
        <p:spPr>
          <a:xfrm flipV="true">
            <a:off x="3813928" y="1659310"/>
            <a:ext cx="15926554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4276502" y="2268856"/>
            <a:ext cx="2507456" cy="3086100"/>
            <a:chOff x="0" y="0"/>
            <a:chExt cx="3343275" cy="4114800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3343275" cy="4114800"/>
              <a:chOff x="0" y="0"/>
              <a:chExt cx="660400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7E4E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17" id="17"/>
            <p:cNvSpPr/>
            <p:nvPr/>
          </p:nvSpPr>
          <p:spPr>
            <a:xfrm flipH="false" flipV="false" rot="0">
              <a:off x="540848" y="680219"/>
              <a:ext cx="2168271" cy="3165359"/>
            </a:xfrm>
            <a:custGeom>
              <a:avLst/>
              <a:gdLst/>
              <a:ahLst/>
              <a:cxnLst/>
              <a:rect r="r" b="b" t="t" l="l"/>
              <a:pathLst>
                <a:path h="3165359" w="2168271">
                  <a:moveTo>
                    <a:pt x="0" y="0"/>
                  </a:moveTo>
                  <a:lnTo>
                    <a:pt x="2168271" y="0"/>
                  </a:lnTo>
                  <a:lnTo>
                    <a:pt x="2168271" y="3165360"/>
                  </a:lnTo>
                  <a:lnTo>
                    <a:pt x="0" y="3165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7072646" y="2371899"/>
            <a:ext cx="2636084" cy="3086100"/>
            <a:chOff x="0" y="0"/>
            <a:chExt cx="3514779" cy="4114800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86521" y="0"/>
              <a:ext cx="3343275" cy="4114800"/>
              <a:chOff x="0" y="0"/>
              <a:chExt cx="6604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793731"/>
                    </a:moveTo>
                    <a:cubicBezTo>
                      <a:pt x="254109" y="805245"/>
                      <a:pt x="292600" y="812800"/>
                      <a:pt x="330378" y="812800"/>
                    </a:cubicBezTo>
                    <a:cubicBezTo>
                      <a:pt x="368157" y="812800"/>
                      <a:pt x="404509" y="806323"/>
                      <a:pt x="438009" y="794809"/>
                    </a:cubicBezTo>
                    <a:cubicBezTo>
                      <a:pt x="438723" y="794450"/>
                      <a:pt x="439435" y="794450"/>
                      <a:pt x="440148" y="794090"/>
                    </a:cubicBezTo>
                    <a:cubicBezTo>
                      <a:pt x="565955" y="748035"/>
                      <a:pt x="658618" y="626421"/>
                      <a:pt x="660400" y="484298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782" y="627140"/>
                      <a:pt x="93019" y="748755"/>
                      <a:pt x="220252" y="793731"/>
                    </a:cubicBezTo>
                    <a:close/>
                  </a:path>
                </a:pathLst>
              </a:custGeom>
              <a:solidFill>
                <a:srgbClr val="007E4E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381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0" y="193409"/>
              <a:ext cx="3514779" cy="3514779"/>
            </a:xfrm>
            <a:custGeom>
              <a:avLst/>
              <a:gdLst/>
              <a:ahLst/>
              <a:cxnLst/>
              <a:rect r="r" b="b" t="t" l="l"/>
              <a:pathLst>
                <a:path h="3514779" w="3514779">
                  <a:moveTo>
                    <a:pt x="0" y="0"/>
                  </a:moveTo>
                  <a:lnTo>
                    <a:pt x="3514779" y="0"/>
                  </a:lnTo>
                  <a:lnTo>
                    <a:pt x="3514779" y="3514779"/>
                  </a:lnTo>
                  <a:lnTo>
                    <a:pt x="0" y="3514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5726368" y="5829474"/>
            <a:ext cx="2507456" cy="3086100"/>
            <a:chOff x="0" y="0"/>
            <a:chExt cx="3343275" cy="4114800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3343275" cy="4114800"/>
              <a:chOff x="0" y="0"/>
              <a:chExt cx="6604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793731"/>
                    </a:moveTo>
                    <a:cubicBezTo>
                      <a:pt x="254109" y="805245"/>
                      <a:pt x="292600" y="812800"/>
                      <a:pt x="330378" y="812800"/>
                    </a:cubicBezTo>
                    <a:cubicBezTo>
                      <a:pt x="368157" y="812800"/>
                      <a:pt x="404509" y="806323"/>
                      <a:pt x="438009" y="794809"/>
                    </a:cubicBezTo>
                    <a:cubicBezTo>
                      <a:pt x="438723" y="794450"/>
                      <a:pt x="439435" y="794450"/>
                      <a:pt x="440148" y="794090"/>
                    </a:cubicBezTo>
                    <a:cubicBezTo>
                      <a:pt x="565955" y="748035"/>
                      <a:pt x="658618" y="626421"/>
                      <a:pt x="660400" y="484298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782" y="627140"/>
                      <a:pt x="93019" y="748755"/>
                      <a:pt x="220252" y="793731"/>
                    </a:cubicBezTo>
                    <a:close/>
                  </a:path>
                </a:pathLst>
              </a:custGeom>
              <a:solidFill>
                <a:srgbClr val="007E4E"/>
              </a:solidFill>
              <a:ln cap="sq">
                <a:noFill/>
                <a:prstDash val="dash"/>
                <a:miter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69480" y="319910"/>
              <a:ext cx="3204315" cy="3105515"/>
            </a:xfrm>
            <a:custGeom>
              <a:avLst/>
              <a:gdLst/>
              <a:ahLst/>
              <a:cxnLst/>
              <a:rect r="r" b="b" t="t" l="l"/>
              <a:pathLst>
                <a:path h="3105515" w="3204315">
                  <a:moveTo>
                    <a:pt x="0" y="0"/>
                  </a:moveTo>
                  <a:lnTo>
                    <a:pt x="3204315" y="0"/>
                  </a:lnTo>
                  <a:lnTo>
                    <a:pt x="3204315" y="3105516"/>
                  </a:lnTo>
                  <a:lnTo>
                    <a:pt x="0" y="310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8719878" y="5829474"/>
            <a:ext cx="2507456" cy="3086100"/>
            <a:chOff x="0" y="0"/>
            <a:chExt cx="3343275" cy="4114800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3343275" cy="4114800"/>
              <a:chOff x="0" y="0"/>
              <a:chExt cx="660400" cy="8128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7E4E"/>
              </a:solidFill>
              <a:ln cap="sq">
                <a:noFill/>
                <a:prstDash val="lgDash"/>
                <a:miter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32" id="32"/>
            <p:cNvSpPr/>
            <p:nvPr/>
          </p:nvSpPr>
          <p:spPr>
            <a:xfrm flipH="false" flipV="false" rot="0">
              <a:off x="69480" y="319910"/>
              <a:ext cx="3204315" cy="3105515"/>
            </a:xfrm>
            <a:custGeom>
              <a:avLst/>
              <a:gdLst/>
              <a:ahLst/>
              <a:cxnLst/>
              <a:rect r="r" b="b" t="t" l="l"/>
              <a:pathLst>
                <a:path h="3105515" w="3204315">
                  <a:moveTo>
                    <a:pt x="0" y="0"/>
                  </a:moveTo>
                  <a:lnTo>
                    <a:pt x="3204315" y="0"/>
                  </a:lnTo>
                  <a:lnTo>
                    <a:pt x="3204315" y="3105516"/>
                  </a:lnTo>
                  <a:lnTo>
                    <a:pt x="0" y="310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11713109" y="5829474"/>
            <a:ext cx="2507456" cy="3086100"/>
            <a:chOff x="0" y="0"/>
            <a:chExt cx="3343275" cy="4114800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0" y="0"/>
              <a:ext cx="3343275" cy="4114800"/>
              <a:chOff x="0" y="0"/>
              <a:chExt cx="6604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793731"/>
                    </a:moveTo>
                    <a:cubicBezTo>
                      <a:pt x="254109" y="805245"/>
                      <a:pt x="292600" y="812800"/>
                      <a:pt x="330378" y="812800"/>
                    </a:cubicBezTo>
                    <a:cubicBezTo>
                      <a:pt x="368157" y="812800"/>
                      <a:pt x="404509" y="806323"/>
                      <a:pt x="438009" y="794809"/>
                    </a:cubicBezTo>
                    <a:cubicBezTo>
                      <a:pt x="438723" y="794450"/>
                      <a:pt x="439435" y="794450"/>
                      <a:pt x="440148" y="794090"/>
                    </a:cubicBezTo>
                    <a:cubicBezTo>
                      <a:pt x="565955" y="748035"/>
                      <a:pt x="658618" y="626421"/>
                      <a:pt x="660400" y="484298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782" y="627140"/>
                      <a:pt x="93019" y="748755"/>
                      <a:pt x="220252" y="793731"/>
                    </a:cubicBezTo>
                    <a:close/>
                  </a:path>
                </a:pathLst>
              </a:custGeom>
              <a:solidFill>
                <a:srgbClr val="007E4E"/>
              </a:solidFill>
              <a:ln cap="sq">
                <a:noFill/>
                <a:prstDash val="dash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381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37" id="37"/>
            <p:cNvSpPr/>
            <p:nvPr/>
          </p:nvSpPr>
          <p:spPr>
            <a:xfrm flipH="false" flipV="false" rot="0">
              <a:off x="62870" y="148652"/>
              <a:ext cx="3217534" cy="3118327"/>
            </a:xfrm>
            <a:custGeom>
              <a:avLst/>
              <a:gdLst/>
              <a:ahLst/>
              <a:cxnLst/>
              <a:rect r="r" b="b" t="t" l="l"/>
              <a:pathLst>
                <a:path h="3118327" w="3217534">
                  <a:moveTo>
                    <a:pt x="0" y="0"/>
                  </a:moveTo>
                  <a:lnTo>
                    <a:pt x="3217535" y="0"/>
                  </a:lnTo>
                  <a:lnTo>
                    <a:pt x="3217535" y="3118326"/>
                  </a:lnTo>
                  <a:lnTo>
                    <a:pt x="0" y="3118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3000175" y="2291948"/>
            <a:ext cx="2507456" cy="3086100"/>
            <a:chOff x="0" y="0"/>
            <a:chExt cx="3343275" cy="4114800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0" y="0"/>
              <a:ext cx="3343275" cy="4114800"/>
              <a:chOff x="0" y="0"/>
              <a:chExt cx="660400" cy="812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793731"/>
                    </a:moveTo>
                    <a:cubicBezTo>
                      <a:pt x="254109" y="805245"/>
                      <a:pt x="292600" y="812800"/>
                      <a:pt x="330378" y="812800"/>
                    </a:cubicBezTo>
                    <a:cubicBezTo>
                      <a:pt x="368157" y="812800"/>
                      <a:pt x="404509" y="806323"/>
                      <a:pt x="438009" y="794809"/>
                    </a:cubicBezTo>
                    <a:cubicBezTo>
                      <a:pt x="438723" y="794450"/>
                      <a:pt x="439435" y="794450"/>
                      <a:pt x="440148" y="794090"/>
                    </a:cubicBezTo>
                    <a:cubicBezTo>
                      <a:pt x="565955" y="748035"/>
                      <a:pt x="658618" y="626421"/>
                      <a:pt x="660400" y="484298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782" y="627140"/>
                      <a:pt x="93019" y="748755"/>
                      <a:pt x="220252" y="793731"/>
                    </a:cubicBezTo>
                    <a:close/>
                  </a:path>
                </a:pathLst>
              </a:custGeom>
              <a:solidFill>
                <a:srgbClr val="007E4E"/>
              </a:solidFill>
              <a:ln cap="sq">
                <a:noFill/>
                <a:prstDash val="dash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381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42" id="42"/>
            <p:cNvSpPr/>
            <p:nvPr/>
          </p:nvSpPr>
          <p:spPr>
            <a:xfrm flipH="false" flipV="false" rot="0">
              <a:off x="0" y="1049021"/>
              <a:ext cx="3254375" cy="977590"/>
            </a:xfrm>
            <a:custGeom>
              <a:avLst/>
              <a:gdLst/>
              <a:ahLst/>
              <a:cxnLst/>
              <a:rect r="r" b="b" t="t" l="l"/>
              <a:pathLst>
                <a:path h="977590" w="3254375">
                  <a:moveTo>
                    <a:pt x="0" y="0"/>
                  </a:moveTo>
                  <a:lnTo>
                    <a:pt x="3254375" y="0"/>
                  </a:lnTo>
                  <a:lnTo>
                    <a:pt x="3254375" y="977590"/>
                  </a:lnTo>
                  <a:lnTo>
                    <a:pt x="0" y="977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-107167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346548" y="2026611"/>
              <a:ext cx="2739080" cy="845907"/>
            </a:xfrm>
            <a:custGeom>
              <a:avLst/>
              <a:gdLst/>
              <a:ahLst/>
              <a:cxnLst/>
              <a:rect r="r" b="b" t="t" l="l"/>
              <a:pathLst>
                <a:path h="845907" w="2739080">
                  <a:moveTo>
                    <a:pt x="0" y="0"/>
                  </a:moveTo>
                  <a:lnTo>
                    <a:pt x="2739079" y="0"/>
                  </a:lnTo>
                  <a:lnTo>
                    <a:pt x="2739079" y="845907"/>
                  </a:lnTo>
                  <a:lnTo>
                    <a:pt x="0" y="845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11634" t="-796" r="-4744" b="-796"/>
              </a:stretch>
            </a:blipFill>
          </p:spPr>
        </p:sp>
      </p:grpSp>
      <p:sp>
        <p:nvSpPr>
          <p:cNvPr name="Freeform 44" id="44"/>
          <p:cNvSpPr/>
          <p:nvPr/>
        </p:nvSpPr>
        <p:spPr>
          <a:xfrm flipH="false" flipV="false" rot="0">
            <a:off x="10195712" y="2859515"/>
            <a:ext cx="2110869" cy="2110869"/>
          </a:xfrm>
          <a:custGeom>
            <a:avLst/>
            <a:gdLst/>
            <a:ahLst/>
            <a:cxnLst/>
            <a:rect r="r" b="b" t="t" l="l"/>
            <a:pathLst>
              <a:path h="2110869" w="2110869">
                <a:moveTo>
                  <a:pt x="0" y="0"/>
                </a:moveTo>
                <a:lnTo>
                  <a:pt x="2110869" y="0"/>
                </a:lnTo>
                <a:lnTo>
                  <a:pt x="2110869" y="2110869"/>
                </a:lnTo>
                <a:lnTo>
                  <a:pt x="0" y="2110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2011944" y="1280517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11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5F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7371603" y="-1001788"/>
            <a:ext cx="3544794" cy="20548174"/>
            <a:chOff x="0" y="0"/>
            <a:chExt cx="1082450" cy="6274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82450" cy="6274661"/>
            </a:xfrm>
            <a:custGeom>
              <a:avLst/>
              <a:gdLst/>
              <a:ahLst/>
              <a:cxnLst/>
              <a:rect r="r" b="b" t="t" l="l"/>
              <a:pathLst>
                <a:path h="6274661" w="1082450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5956527" y="8488687"/>
            <a:ext cx="6374946" cy="2071430"/>
          </a:xfrm>
          <a:custGeom>
            <a:avLst/>
            <a:gdLst/>
            <a:ahLst/>
            <a:cxnLst/>
            <a:rect r="r" b="b" t="t" l="l"/>
            <a:pathLst>
              <a:path h="2071430" w="6374946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-458066" y="8488687"/>
            <a:ext cx="6374946" cy="2071430"/>
          </a:xfrm>
          <a:custGeom>
            <a:avLst/>
            <a:gdLst/>
            <a:ahLst/>
            <a:cxnLst/>
            <a:rect r="r" b="b" t="t" l="l"/>
            <a:pathLst>
              <a:path h="2071430" w="6374946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2371120" y="8488687"/>
            <a:ext cx="6374946" cy="2071430"/>
          </a:xfrm>
          <a:custGeom>
            <a:avLst/>
            <a:gdLst/>
            <a:ahLst/>
            <a:cxnLst/>
            <a:rect r="r" b="b" t="t" l="l"/>
            <a:pathLst>
              <a:path h="2071430" w="6374946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51407" y="358022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10800000">
            <a:off x="-1130087" y="7499902"/>
            <a:ext cx="20325037" cy="2393704"/>
            <a:chOff x="0" y="0"/>
            <a:chExt cx="3227958" cy="3801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27958" cy="380160"/>
            </a:xfrm>
            <a:custGeom>
              <a:avLst/>
              <a:gdLst/>
              <a:ahLst/>
              <a:cxnLst/>
              <a:rect r="r" b="b" t="t" l="l"/>
              <a:pathLst>
                <a:path h="380160" w="3227958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18892"/>
                  </a:cubicBezTo>
                  <a:lnTo>
                    <a:pt x="3227958" y="380160"/>
                  </a:lnTo>
                  <a:lnTo>
                    <a:pt x="0" y="380160"/>
                  </a:lnTo>
                  <a:lnTo>
                    <a:pt x="0" y="318937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515F6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79375"/>
              <a:ext cx="3227958" cy="300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4459494" y="72190"/>
            <a:ext cx="8752441" cy="2920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0"/>
              </a:lnSpc>
              <a:spcBef>
                <a:spcPct val="0"/>
              </a:spcBef>
            </a:pPr>
            <a:r>
              <a:rPr lang="en-US" sz="17000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SOCIAL</a:t>
            </a:r>
          </a:p>
        </p:txBody>
      </p:sp>
      <p:sp>
        <p:nvSpPr>
          <p:cNvPr name="AutoShape 13" id="13"/>
          <p:cNvSpPr/>
          <p:nvPr/>
        </p:nvSpPr>
        <p:spPr>
          <a:xfrm>
            <a:off x="5916880" y="2525563"/>
            <a:ext cx="5782960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diamond" len="lg" w="lg"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5208032" y="-1652893"/>
            <a:ext cx="4761311" cy="4689892"/>
          </a:xfrm>
          <a:custGeom>
            <a:avLst/>
            <a:gdLst/>
            <a:ahLst/>
            <a:cxnLst/>
            <a:rect r="r" b="b" t="t" l="l"/>
            <a:pathLst>
              <a:path h="4689892" w="4761311">
                <a:moveTo>
                  <a:pt x="0" y="0"/>
                </a:moveTo>
                <a:lnTo>
                  <a:pt x="4761311" y="0"/>
                </a:lnTo>
                <a:lnTo>
                  <a:pt x="4761311" y="4689892"/>
                </a:lnTo>
                <a:lnTo>
                  <a:pt x="0" y="46898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-10800000">
            <a:off x="16948649" y="1426204"/>
            <a:ext cx="621302" cy="621302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378007" y="4114752"/>
            <a:ext cx="2498590" cy="4943889"/>
            <a:chOff x="0" y="0"/>
            <a:chExt cx="2620010" cy="51841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8"/>
              <a:stretch>
                <a:fillRect l="-21315" t="0" r="-21315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3257597" y="3289376"/>
            <a:ext cx="3824412" cy="5299601"/>
            <a:chOff x="0" y="0"/>
            <a:chExt cx="4734560" cy="656082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36830" y="50800"/>
              <a:ext cx="4645660" cy="6473190"/>
            </a:xfrm>
            <a:custGeom>
              <a:avLst/>
              <a:gdLst/>
              <a:ahLst/>
              <a:cxnLst/>
              <a:rect r="r" b="b" t="t" l="l"/>
              <a:pathLst>
                <a:path h="6473190" w="464566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16511"/>
              <a:ext cx="4716780" cy="6544310"/>
            </a:xfrm>
            <a:custGeom>
              <a:avLst/>
              <a:gdLst/>
              <a:ahLst/>
              <a:cxnLst/>
              <a:rect r="r" b="b" t="t" l="l"/>
              <a:pathLst>
                <a:path h="6544310" w="471678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256540" y="265430"/>
              <a:ext cx="4207510" cy="6043930"/>
            </a:xfrm>
            <a:custGeom>
              <a:avLst/>
              <a:gdLst/>
              <a:ahLst/>
              <a:cxnLst/>
              <a:rect r="r" b="b" t="t" l="l"/>
              <a:pathLst>
                <a:path h="6043930" w="420751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9"/>
              <a:stretch>
                <a:fillRect l="-4585" t="0" r="-4585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951378" y="120589"/>
              <a:ext cx="79963" cy="76322"/>
            </a:xfrm>
            <a:custGeom>
              <a:avLst/>
              <a:gdLst/>
              <a:ahLst/>
              <a:cxnLst/>
              <a:rect r="r" b="b" t="t" l="l"/>
              <a:pathLst>
                <a:path h="76322" w="79963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2119473" y="104052"/>
              <a:ext cx="114614" cy="109395"/>
            </a:xfrm>
            <a:custGeom>
              <a:avLst/>
              <a:gdLst/>
              <a:ahLst/>
              <a:cxnLst/>
              <a:rect r="r" b="b" t="t" l="l"/>
              <a:pathLst>
                <a:path h="109395" w="114614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2328944" y="128221"/>
              <a:ext cx="63971" cy="61058"/>
            </a:xfrm>
            <a:custGeom>
              <a:avLst/>
              <a:gdLst/>
              <a:ahLst/>
              <a:cxnLst/>
              <a:rect r="r" b="b" t="t" l="l"/>
              <a:pathLst>
                <a:path h="61058" w="63971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2346270" y="144758"/>
              <a:ext cx="29320" cy="27985"/>
            </a:xfrm>
            <a:custGeom>
              <a:avLst/>
              <a:gdLst/>
              <a:ahLst/>
              <a:cxnLst/>
              <a:rect r="r" b="b" t="t" l="l"/>
              <a:pathLst>
                <a:path h="27985" w="29320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2344044" y="144768"/>
              <a:ext cx="15993" cy="15264"/>
            </a:xfrm>
            <a:custGeom>
              <a:avLst/>
              <a:gdLst/>
              <a:ahLst/>
              <a:cxnLst/>
              <a:rect r="r" b="b" t="t" l="l"/>
              <a:pathLst>
                <a:path h="15264" w="15993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4716780" y="53467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4716780" y="86106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4064000" y="-2540"/>
              <a:ext cx="320040" cy="19050"/>
            </a:xfrm>
            <a:custGeom>
              <a:avLst/>
              <a:gdLst/>
              <a:ahLst/>
              <a:cxnLst/>
              <a:rect r="r" b="b" t="t" l="l"/>
              <a:pathLst>
                <a:path h="19050" w="32004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0">
            <a:off x="12157039" y="1426204"/>
            <a:ext cx="5632189" cy="3230556"/>
            <a:chOff x="0" y="0"/>
            <a:chExt cx="7981950" cy="457835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10"/>
              <a:stretch>
                <a:fillRect l="0" t="-26771" r="0" b="-26771"/>
              </a:stretch>
            </a:blipFill>
          </p:spPr>
        </p:sp>
      </p:grpSp>
      <p:grpSp>
        <p:nvGrpSpPr>
          <p:cNvPr name="Group 45" id="45"/>
          <p:cNvGrpSpPr>
            <a:grpSpLocks noChangeAspect="true"/>
          </p:cNvGrpSpPr>
          <p:nvPr/>
        </p:nvGrpSpPr>
        <p:grpSpPr>
          <a:xfrm rot="0">
            <a:off x="12214389" y="5395601"/>
            <a:ext cx="6021595" cy="4834685"/>
            <a:chOff x="0" y="0"/>
            <a:chExt cx="7467600" cy="599567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7467600" cy="4513580"/>
            </a:xfrm>
            <a:custGeom>
              <a:avLst/>
              <a:gdLst/>
              <a:ahLst/>
              <a:cxnLst/>
              <a:rect r="r" b="b" t="t" l="l"/>
              <a:pathLst>
                <a:path h="4513580" w="746760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0" y="4514850"/>
              <a:ext cx="7467600" cy="695960"/>
            </a:xfrm>
            <a:custGeom>
              <a:avLst/>
              <a:gdLst/>
              <a:ahLst/>
              <a:cxnLst/>
              <a:rect r="r" b="b" t="t" l="l"/>
              <a:pathLst>
                <a:path h="695960" w="746760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2429510" y="5210810"/>
              <a:ext cx="2606040" cy="791210"/>
            </a:xfrm>
            <a:custGeom>
              <a:avLst/>
              <a:gdLst/>
              <a:ahLst/>
              <a:cxnLst/>
              <a:rect r="r" b="b" t="t" l="l"/>
              <a:pathLst>
                <a:path h="791210" w="260604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314960" y="353060"/>
              <a:ext cx="6827520" cy="3835400"/>
            </a:xfrm>
            <a:custGeom>
              <a:avLst/>
              <a:gdLst/>
              <a:ahLst/>
              <a:cxnLst/>
              <a:rect r="r" b="b" t="t" l="l"/>
              <a:pathLst>
                <a:path h="3835400" w="682752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11"/>
              <a:stretch>
                <a:fillRect l="0" t="-35657" r="0" b="-35657"/>
              </a:stretch>
            </a:blipFill>
          </p:spPr>
        </p:sp>
      </p:grpSp>
      <p:grpSp>
        <p:nvGrpSpPr>
          <p:cNvPr name="Group 50" id="50"/>
          <p:cNvGrpSpPr>
            <a:grpSpLocks noChangeAspect="true"/>
          </p:cNvGrpSpPr>
          <p:nvPr/>
        </p:nvGrpSpPr>
        <p:grpSpPr>
          <a:xfrm rot="0">
            <a:off x="2447136" y="358022"/>
            <a:ext cx="2942195" cy="4077087"/>
            <a:chOff x="0" y="0"/>
            <a:chExt cx="4734560" cy="656082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36830" y="50800"/>
              <a:ext cx="4645660" cy="6473190"/>
            </a:xfrm>
            <a:custGeom>
              <a:avLst/>
              <a:gdLst/>
              <a:ahLst/>
              <a:cxnLst/>
              <a:rect r="r" b="b" t="t" l="l"/>
              <a:pathLst>
                <a:path h="6473190" w="464566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52" id="52"/>
            <p:cNvSpPr/>
            <p:nvPr/>
          </p:nvSpPr>
          <p:spPr>
            <a:xfrm flipH="false" flipV="false" rot="0">
              <a:off x="0" y="16511"/>
              <a:ext cx="4716780" cy="6544310"/>
            </a:xfrm>
            <a:custGeom>
              <a:avLst/>
              <a:gdLst/>
              <a:ahLst/>
              <a:cxnLst/>
              <a:rect r="r" b="b" t="t" l="l"/>
              <a:pathLst>
                <a:path h="6544310" w="471678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name="Freeform 53" id="53"/>
            <p:cNvSpPr/>
            <p:nvPr/>
          </p:nvSpPr>
          <p:spPr>
            <a:xfrm flipH="false" flipV="false" rot="0">
              <a:off x="256540" y="265430"/>
              <a:ext cx="4207510" cy="6043930"/>
            </a:xfrm>
            <a:custGeom>
              <a:avLst/>
              <a:gdLst/>
              <a:ahLst/>
              <a:cxnLst/>
              <a:rect r="r" b="b" t="t" l="l"/>
              <a:pathLst>
                <a:path h="6043930" w="420751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12"/>
              <a:stretch>
                <a:fillRect l="-12420" t="0" r="-1242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0">
              <a:off x="1951378" y="120589"/>
              <a:ext cx="79963" cy="76322"/>
            </a:xfrm>
            <a:custGeom>
              <a:avLst/>
              <a:gdLst/>
              <a:ahLst/>
              <a:cxnLst/>
              <a:rect r="r" b="b" t="t" l="l"/>
              <a:pathLst>
                <a:path h="76322" w="79963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55" id="55"/>
            <p:cNvSpPr/>
            <p:nvPr/>
          </p:nvSpPr>
          <p:spPr>
            <a:xfrm flipH="false" flipV="false" rot="0">
              <a:off x="2119473" y="104052"/>
              <a:ext cx="114614" cy="109395"/>
            </a:xfrm>
            <a:custGeom>
              <a:avLst/>
              <a:gdLst/>
              <a:ahLst/>
              <a:cxnLst/>
              <a:rect r="r" b="b" t="t" l="l"/>
              <a:pathLst>
                <a:path h="109395" w="114614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56" id="56"/>
            <p:cNvSpPr/>
            <p:nvPr/>
          </p:nvSpPr>
          <p:spPr>
            <a:xfrm flipH="false" flipV="false" rot="0">
              <a:off x="2328944" y="128221"/>
              <a:ext cx="63971" cy="61058"/>
            </a:xfrm>
            <a:custGeom>
              <a:avLst/>
              <a:gdLst/>
              <a:ahLst/>
              <a:cxnLst/>
              <a:rect r="r" b="b" t="t" l="l"/>
              <a:pathLst>
                <a:path h="61058" w="63971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57" id="57"/>
            <p:cNvSpPr/>
            <p:nvPr/>
          </p:nvSpPr>
          <p:spPr>
            <a:xfrm flipH="false" flipV="false" rot="0">
              <a:off x="2346270" y="144758"/>
              <a:ext cx="29320" cy="27985"/>
            </a:xfrm>
            <a:custGeom>
              <a:avLst/>
              <a:gdLst/>
              <a:ahLst/>
              <a:cxnLst/>
              <a:rect r="r" b="b" t="t" l="l"/>
              <a:pathLst>
                <a:path h="27985" w="29320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name="Freeform 58" id="58"/>
            <p:cNvSpPr/>
            <p:nvPr/>
          </p:nvSpPr>
          <p:spPr>
            <a:xfrm flipH="false" flipV="false" rot="0">
              <a:off x="2344044" y="144768"/>
              <a:ext cx="15993" cy="15264"/>
            </a:xfrm>
            <a:custGeom>
              <a:avLst/>
              <a:gdLst/>
              <a:ahLst/>
              <a:cxnLst/>
              <a:rect r="r" b="b" t="t" l="l"/>
              <a:pathLst>
                <a:path h="15264" w="15993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59" id="59"/>
            <p:cNvSpPr/>
            <p:nvPr/>
          </p:nvSpPr>
          <p:spPr>
            <a:xfrm flipH="false" flipV="false" rot="0">
              <a:off x="4716780" y="53467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60" id="60"/>
            <p:cNvSpPr/>
            <p:nvPr/>
          </p:nvSpPr>
          <p:spPr>
            <a:xfrm flipH="false" flipV="false" rot="0">
              <a:off x="4716780" y="86106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61" id="61"/>
            <p:cNvSpPr/>
            <p:nvPr/>
          </p:nvSpPr>
          <p:spPr>
            <a:xfrm flipH="false" flipV="false" rot="0">
              <a:off x="4064000" y="-2540"/>
              <a:ext cx="320040" cy="19050"/>
            </a:xfrm>
            <a:custGeom>
              <a:avLst/>
              <a:gdLst/>
              <a:ahLst/>
              <a:cxnLst/>
              <a:rect r="r" b="b" t="t" l="l"/>
              <a:pathLst>
                <a:path h="19050" w="32004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grpSp>
        <p:nvGrpSpPr>
          <p:cNvPr name="Group 62" id="62"/>
          <p:cNvGrpSpPr>
            <a:grpSpLocks noChangeAspect="true"/>
          </p:cNvGrpSpPr>
          <p:nvPr/>
        </p:nvGrpSpPr>
        <p:grpSpPr>
          <a:xfrm rot="0">
            <a:off x="6715744" y="3648992"/>
            <a:ext cx="4239940" cy="5875410"/>
            <a:chOff x="0" y="0"/>
            <a:chExt cx="4734560" cy="656082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36830" y="50800"/>
              <a:ext cx="4645660" cy="6473190"/>
            </a:xfrm>
            <a:custGeom>
              <a:avLst/>
              <a:gdLst/>
              <a:ahLst/>
              <a:cxnLst/>
              <a:rect r="r" b="b" t="t" l="l"/>
              <a:pathLst>
                <a:path h="6473190" w="464566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64" id="64"/>
            <p:cNvSpPr/>
            <p:nvPr/>
          </p:nvSpPr>
          <p:spPr>
            <a:xfrm flipH="false" flipV="false" rot="0">
              <a:off x="0" y="16511"/>
              <a:ext cx="4716780" cy="6544310"/>
            </a:xfrm>
            <a:custGeom>
              <a:avLst/>
              <a:gdLst/>
              <a:ahLst/>
              <a:cxnLst/>
              <a:rect r="r" b="b" t="t" l="l"/>
              <a:pathLst>
                <a:path h="6544310" w="471678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name="Freeform 65" id="65"/>
            <p:cNvSpPr/>
            <p:nvPr/>
          </p:nvSpPr>
          <p:spPr>
            <a:xfrm flipH="false" flipV="false" rot="0">
              <a:off x="256540" y="265430"/>
              <a:ext cx="4207510" cy="6043930"/>
            </a:xfrm>
            <a:custGeom>
              <a:avLst/>
              <a:gdLst/>
              <a:ahLst/>
              <a:cxnLst/>
              <a:rect r="r" b="b" t="t" l="l"/>
              <a:pathLst>
                <a:path h="6043930" w="420751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13"/>
              <a:stretch>
                <a:fillRect l="0" t="-3927" r="0" b="-3927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0">
              <a:off x="1951378" y="120589"/>
              <a:ext cx="79963" cy="76322"/>
            </a:xfrm>
            <a:custGeom>
              <a:avLst/>
              <a:gdLst/>
              <a:ahLst/>
              <a:cxnLst/>
              <a:rect r="r" b="b" t="t" l="l"/>
              <a:pathLst>
                <a:path h="76322" w="79963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67" id="67"/>
            <p:cNvSpPr/>
            <p:nvPr/>
          </p:nvSpPr>
          <p:spPr>
            <a:xfrm flipH="false" flipV="false" rot="0">
              <a:off x="2119473" y="104052"/>
              <a:ext cx="114614" cy="109395"/>
            </a:xfrm>
            <a:custGeom>
              <a:avLst/>
              <a:gdLst/>
              <a:ahLst/>
              <a:cxnLst/>
              <a:rect r="r" b="b" t="t" l="l"/>
              <a:pathLst>
                <a:path h="109395" w="114614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68" id="68"/>
            <p:cNvSpPr/>
            <p:nvPr/>
          </p:nvSpPr>
          <p:spPr>
            <a:xfrm flipH="false" flipV="false" rot="0">
              <a:off x="2328944" y="128221"/>
              <a:ext cx="63971" cy="61058"/>
            </a:xfrm>
            <a:custGeom>
              <a:avLst/>
              <a:gdLst/>
              <a:ahLst/>
              <a:cxnLst/>
              <a:rect r="r" b="b" t="t" l="l"/>
              <a:pathLst>
                <a:path h="61058" w="63971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69" id="69"/>
            <p:cNvSpPr/>
            <p:nvPr/>
          </p:nvSpPr>
          <p:spPr>
            <a:xfrm flipH="false" flipV="false" rot="0">
              <a:off x="2346270" y="144758"/>
              <a:ext cx="29320" cy="27985"/>
            </a:xfrm>
            <a:custGeom>
              <a:avLst/>
              <a:gdLst/>
              <a:ahLst/>
              <a:cxnLst/>
              <a:rect r="r" b="b" t="t" l="l"/>
              <a:pathLst>
                <a:path h="27985" w="29320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name="Freeform 70" id="70"/>
            <p:cNvSpPr/>
            <p:nvPr/>
          </p:nvSpPr>
          <p:spPr>
            <a:xfrm flipH="false" flipV="false" rot="0">
              <a:off x="2344044" y="144768"/>
              <a:ext cx="15993" cy="15264"/>
            </a:xfrm>
            <a:custGeom>
              <a:avLst/>
              <a:gdLst/>
              <a:ahLst/>
              <a:cxnLst/>
              <a:rect r="r" b="b" t="t" l="l"/>
              <a:pathLst>
                <a:path h="15264" w="15993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71" id="71"/>
            <p:cNvSpPr/>
            <p:nvPr/>
          </p:nvSpPr>
          <p:spPr>
            <a:xfrm flipH="false" flipV="false" rot="0">
              <a:off x="4716780" y="53467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72" id="72"/>
            <p:cNvSpPr/>
            <p:nvPr/>
          </p:nvSpPr>
          <p:spPr>
            <a:xfrm flipH="false" flipV="false" rot="0">
              <a:off x="4716780" y="86106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73" id="73"/>
            <p:cNvSpPr/>
            <p:nvPr/>
          </p:nvSpPr>
          <p:spPr>
            <a:xfrm flipH="false" flipV="false" rot="0">
              <a:off x="4064000" y="-2540"/>
              <a:ext cx="320040" cy="19050"/>
            </a:xfrm>
            <a:custGeom>
              <a:avLst/>
              <a:gdLst/>
              <a:ahLst/>
              <a:cxnLst/>
              <a:rect r="r" b="b" t="t" l="l"/>
              <a:pathLst>
                <a:path h="19050" w="32004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grpSp>
        <p:nvGrpSpPr>
          <p:cNvPr name="Group 74" id="74"/>
          <p:cNvGrpSpPr>
            <a:grpSpLocks noChangeAspect="true"/>
          </p:cNvGrpSpPr>
          <p:nvPr/>
        </p:nvGrpSpPr>
        <p:grpSpPr>
          <a:xfrm rot="0">
            <a:off x="9958203" y="3221445"/>
            <a:ext cx="2774070" cy="3844110"/>
            <a:chOff x="0" y="0"/>
            <a:chExt cx="4734560" cy="656082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36830" y="50800"/>
              <a:ext cx="4645660" cy="6473190"/>
            </a:xfrm>
            <a:custGeom>
              <a:avLst/>
              <a:gdLst/>
              <a:ahLst/>
              <a:cxnLst/>
              <a:rect r="r" b="b" t="t" l="l"/>
              <a:pathLst>
                <a:path h="6473190" w="464566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76" id="76"/>
            <p:cNvSpPr/>
            <p:nvPr/>
          </p:nvSpPr>
          <p:spPr>
            <a:xfrm flipH="false" flipV="false" rot="0">
              <a:off x="0" y="16511"/>
              <a:ext cx="4716780" cy="6544310"/>
            </a:xfrm>
            <a:custGeom>
              <a:avLst/>
              <a:gdLst/>
              <a:ahLst/>
              <a:cxnLst/>
              <a:rect r="r" b="b" t="t" l="l"/>
              <a:pathLst>
                <a:path h="6544310" w="471678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name="Freeform 77" id="77"/>
            <p:cNvSpPr/>
            <p:nvPr/>
          </p:nvSpPr>
          <p:spPr>
            <a:xfrm flipH="false" flipV="false" rot="0">
              <a:off x="256540" y="265430"/>
              <a:ext cx="4207510" cy="6043930"/>
            </a:xfrm>
            <a:custGeom>
              <a:avLst/>
              <a:gdLst/>
              <a:ahLst/>
              <a:cxnLst/>
              <a:rect r="r" b="b" t="t" l="l"/>
              <a:pathLst>
                <a:path h="6043930" w="420751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14"/>
              <a:stretch>
                <a:fillRect l="-37581" t="0" r="-37581" b="0"/>
              </a:stretch>
            </a:blipFill>
          </p:spPr>
        </p:sp>
        <p:sp>
          <p:nvSpPr>
            <p:cNvPr name="Freeform 78" id="78"/>
            <p:cNvSpPr/>
            <p:nvPr/>
          </p:nvSpPr>
          <p:spPr>
            <a:xfrm flipH="false" flipV="false" rot="0">
              <a:off x="1951378" y="120589"/>
              <a:ext cx="79963" cy="76322"/>
            </a:xfrm>
            <a:custGeom>
              <a:avLst/>
              <a:gdLst/>
              <a:ahLst/>
              <a:cxnLst/>
              <a:rect r="r" b="b" t="t" l="l"/>
              <a:pathLst>
                <a:path h="76322" w="79963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79" id="79"/>
            <p:cNvSpPr/>
            <p:nvPr/>
          </p:nvSpPr>
          <p:spPr>
            <a:xfrm flipH="false" flipV="false" rot="0">
              <a:off x="2119473" y="104052"/>
              <a:ext cx="114614" cy="109395"/>
            </a:xfrm>
            <a:custGeom>
              <a:avLst/>
              <a:gdLst/>
              <a:ahLst/>
              <a:cxnLst/>
              <a:rect r="r" b="b" t="t" l="l"/>
              <a:pathLst>
                <a:path h="109395" w="114614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80" id="80"/>
            <p:cNvSpPr/>
            <p:nvPr/>
          </p:nvSpPr>
          <p:spPr>
            <a:xfrm flipH="false" flipV="false" rot="0">
              <a:off x="2328944" y="128221"/>
              <a:ext cx="63971" cy="61058"/>
            </a:xfrm>
            <a:custGeom>
              <a:avLst/>
              <a:gdLst/>
              <a:ahLst/>
              <a:cxnLst/>
              <a:rect r="r" b="b" t="t" l="l"/>
              <a:pathLst>
                <a:path h="61058" w="63971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81" id="81"/>
            <p:cNvSpPr/>
            <p:nvPr/>
          </p:nvSpPr>
          <p:spPr>
            <a:xfrm flipH="false" flipV="false" rot="0">
              <a:off x="2346270" y="144758"/>
              <a:ext cx="29320" cy="27985"/>
            </a:xfrm>
            <a:custGeom>
              <a:avLst/>
              <a:gdLst/>
              <a:ahLst/>
              <a:cxnLst/>
              <a:rect r="r" b="b" t="t" l="l"/>
              <a:pathLst>
                <a:path h="27985" w="29320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name="Freeform 82" id="82"/>
            <p:cNvSpPr/>
            <p:nvPr/>
          </p:nvSpPr>
          <p:spPr>
            <a:xfrm flipH="false" flipV="false" rot="0">
              <a:off x="2344044" y="144768"/>
              <a:ext cx="15993" cy="15264"/>
            </a:xfrm>
            <a:custGeom>
              <a:avLst/>
              <a:gdLst/>
              <a:ahLst/>
              <a:cxnLst/>
              <a:rect r="r" b="b" t="t" l="l"/>
              <a:pathLst>
                <a:path h="15264" w="15993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83" id="83"/>
            <p:cNvSpPr/>
            <p:nvPr/>
          </p:nvSpPr>
          <p:spPr>
            <a:xfrm flipH="false" flipV="false" rot="0">
              <a:off x="4716780" y="53467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84" id="84"/>
            <p:cNvSpPr/>
            <p:nvPr/>
          </p:nvSpPr>
          <p:spPr>
            <a:xfrm flipH="false" flipV="false" rot="0">
              <a:off x="4716780" y="86106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85" id="85"/>
            <p:cNvSpPr/>
            <p:nvPr/>
          </p:nvSpPr>
          <p:spPr>
            <a:xfrm flipH="false" flipV="false" rot="0">
              <a:off x="4064000" y="-2540"/>
              <a:ext cx="320040" cy="19050"/>
            </a:xfrm>
            <a:custGeom>
              <a:avLst/>
              <a:gdLst/>
              <a:ahLst/>
              <a:cxnLst/>
              <a:rect r="r" b="b" t="t" l="l"/>
              <a:pathLst>
                <a:path h="19050" w="32004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sp>
        <p:nvSpPr>
          <p:cNvPr name="TextBox 86" id="86"/>
          <p:cNvSpPr txBox="true"/>
          <p:nvPr/>
        </p:nvSpPr>
        <p:spPr>
          <a:xfrm rot="0">
            <a:off x="862202" y="720125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24640"/>
                </a:solidFill>
                <a:latin typeface="AC Steelfish"/>
                <a:ea typeface="AC Steelfish"/>
                <a:cs typeface="AC Steelfish"/>
                <a:sym typeface="AC Steelfish"/>
              </a:rPr>
              <a:t>12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71341" y="580427"/>
            <a:ext cx="15145318" cy="259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0"/>
              </a:lnSpc>
              <a:spcBef>
                <a:spcPct val="0"/>
              </a:spcBef>
            </a:pPr>
            <a:r>
              <a:rPr lang="en-US" sz="15000">
                <a:solidFill>
                  <a:srgbClr val="515F62"/>
                </a:solidFill>
                <a:latin typeface="AC Steelfish"/>
                <a:ea typeface="AC Steelfish"/>
                <a:cs typeface="AC Steelfish"/>
                <a:sym typeface="AC Steelfish"/>
              </a:rPr>
              <a:t>THE FUTURE VISION</a:t>
            </a:r>
          </a:p>
        </p:txBody>
      </p:sp>
      <p:grpSp>
        <p:nvGrpSpPr>
          <p:cNvPr name="Group 3" id="3"/>
          <p:cNvGrpSpPr/>
          <p:nvPr/>
        </p:nvGrpSpPr>
        <p:grpSpPr>
          <a:xfrm rot="-5400000">
            <a:off x="7371603" y="-1001788"/>
            <a:ext cx="3544794" cy="20548174"/>
            <a:chOff x="0" y="0"/>
            <a:chExt cx="1082450" cy="627466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82450" cy="6274661"/>
            </a:xfrm>
            <a:custGeom>
              <a:avLst/>
              <a:gdLst/>
              <a:ahLst/>
              <a:cxnLst/>
              <a:rect r="r" b="b" t="t" l="l"/>
              <a:pathLst>
                <a:path h="6274661" w="1082450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A474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10800000">
            <a:off x="5956527" y="8488687"/>
            <a:ext cx="6374946" cy="2071430"/>
          </a:xfrm>
          <a:custGeom>
            <a:avLst/>
            <a:gdLst/>
            <a:ahLst/>
            <a:cxnLst/>
            <a:rect r="r" b="b" t="t" l="l"/>
            <a:pathLst>
              <a:path h="2071430" w="6374946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-458066" y="8488687"/>
            <a:ext cx="6374946" cy="2071430"/>
          </a:xfrm>
          <a:custGeom>
            <a:avLst/>
            <a:gdLst/>
            <a:ahLst/>
            <a:cxnLst/>
            <a:rect r="r" b="b" t="t" l="l"/>
            <a:pathLst>
              <a:path h="2071430" w="6374946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12371120" y="8488687"/>
            <a:ext cx="6374946" cy="2071430"/>
          </a:xfrm>
          <a:custGeom>
            <a:avLst/>
            <a:gdLst/>
            <a:ahLst/>
            <a:cxnLst/>
            <a:rect r="r" b="b" t="t" l="l"/>
            <a:pathLst>
              <a:path h="2071430" w="6374946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10800000">
            <a:off x="-1018518" y="6303050"/>
            <a:ext cx="20325037" cy="2393704"/>
            <a:chOff x="0" y="0"/>
            <a:chExt cx="3227958" cy="3801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27958" cy="380160"/>
            </a:xfrm>
            <a:custGeom>
              <a:avLst/>
              <a:gdLst/>
              <a:ahLst/>
              <a:cxnLst/>
              <a:rect r="r" b="b" t="t" l="l"/>
              <a:pathLst>
                <a:path h="380160" w="3227958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18892"/>
                  </a:cubicBezTo>
                  <a:lnTo>
                    <a:pt x="3227958" y="380160"/>
                  </a:lnTo>
                  <a:lnTo>
                    <a:pt x="0" y="380160"/>
                  </a:lnTo>
                  <a:lnTo>
                    <a:pt x="0" y="318937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79375"/>
              <a:ext cx="3227958" cy="300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5959083" y="725245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1707570" y="-1652893"/>
            <a:ext cx="4761311" cy="4689892"/>
          </a:xfrm>
          <a:custGeom>
            <a:avLst/>
            <a:gdLst/>
            <a:ahLst/>
            <a:cxnLst/>
            <a:rect r="r" b="b" t="t" l="l"/>
            <a:pathLst>
              <a:path h="4689892" w="4761311">
                <a:moveTo>
                  <a:pt x="0" y="0"/>
                </a:moveTo>
                <a:lnTo>
                  <a:pt x="4761312" y="0"/>
                </a:lnTo>
                <a:lnTo>
                  <a:pt x="4761312" y="4689892"/>
                </a:lnTo>
                <a:lnTo>
                  <a:pt x="0" y="46898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6188928" y="1078261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13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5224933" y="3352202"/>
            <a:ext cx="2411016" cy="3086100"/>
            <a:chOff x="0" y="0"/>
            <a:chExt cx="6350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15F62"/>
            </a:solidFill>
            <a:ln w="38100" cap="sq">
              <a:solidFill>
                <a:srgbClr val="FFFFFF"/>
              </a:solidFill>
              <a:prstDash val="sysDot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-10800000">
            <a:off x="5339959" y="6438302"/>
            <a:ext cx="2411016" cy="3086100"/>
            <a:chOff x="0" y="0"/>
            <a:chExt cx="6350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812800"/>
                  </a:lnTo>
                  <a:lnTo>
                    <a:pt x="3175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15F62"/>
            </a:solidFill>
            <a:ln w="38100" cap="sq">
              <a:solidFill>
                <a:srgbClr val="FFFFFF"/>
              </a:solidFill>
              <a:prstDash val="sysDot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6350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7936236" y="3352202"/>
            <a:ext cx="2411016" cy="3086100"/>
            <a:chOff x="0" y="0"/>
            <a:chExt cx="6350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15F62"/>
            </a:solidFill>
            <a:ln w="38100" cap="sq">
              <a:solidFill>
                <a:srgbClr val="FFFFFF"/>
              </a:solidFill>
              <a:prstDash val="sysDot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-10800000">
            <a:off x="8051262" y="6438302"/>
            <a:ext cx="2411016" cy="3086100"/>
            <a:chOff x="0" y="0"/>
            <a:chExt cx="6350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812800"/>
                  </a:lnTo>
                  <a:lnTo>
                    <a:pt x="3175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15F62"/>
            </a:solidFill>
            <a:ln w="38100" cap="sq">
              <a:solidFill>
                <a:srgbClr val="FFFFFF"/>
              </a:solidFill>
              <a:prstDash val="sysDot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6350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0652052" y="3352202"/>
            <a:ext cx="2411016" cy="3086100"/>
            <a:chOff x="0" y="0"/>
            <a:chExt cx="6350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15F62"/>
            </a:solidFill>
            <a:ln w="38100" cap="sq">
              <a:solidFill>
                <a:srgbClr val="FFFFFF"/>
              </a:solidFill>
              <a:prstDash val="sysDot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-10800000">
            <a:off x="10652052" y="6438302"/>
            <a:ext cx="2411016" cy="3086100"/>
            <a:chOff x="0" y="0"/>
            <a:chExt cx="6350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812800"/>
                  </a:lnTo>
                  <a:lnTo>
                    <a:pt x="3175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15F62"/>
            </a:solidFill>
            <a:ln w="38100" cap="sq">
              <a:solidFill>
                <a:srgbClr val="FFFFFF"/>
              </a:solidFill>
              <a:prstDash val="sysDot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6350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5926155" y="5178155"/>
            <a:ext cx="929409" cy="959390"/>
          </a:xfrm>
          <a:custGeom>
            <a:avLst/>
            <a:gdLst/>
            <a:ahLst/>
            <a:cxnLst/>
            <a:rect r="r" b="b" t="t" l="l"/>
            <a:pathLst>
              <a:path h="959390" w="929409">
                <a:moveTo>
                  <a:pt x="0" y="0"/>
                </a:moveTo>
                <a:lnTo>
                  <a:pt x="929409" y="0"/>
                </a:lnTo>
                <a:lnTo>
                  <a:pt x="929409" y="959390"/>
                </a:lnTo>
                <a:lnTo>
                  <a:pt x="0" y="9593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8748261" y="5178155"/>
            <a:ext cx="791479" cy="940836"/>
          </a:xfrm>
          <a:custGeom>
            <a:avLst/>
            <a:gdLst/>
            <a:ahLst/>
            <a:cxnLst/>
            <a:rect r="r" b="b" t="t" l="l"/>
            <a:pathLst>
              <a:path h="940836" w="791479">
                <a:moveTo>
                  <a:pt x="0" y="0"/>
                </a:moveTo>
                <a:lnTo>
                  <a:pt x="791478" y="0"/>
                </a:lnTo>
                <a:lnTo>
                  <a:pt x="791478" y="940837"/>
                </a:lnTo>
                <a:lnTo>
                  <a:pt x="0" y="940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1534153" y="5178155"/>
            <a:ext cx="646813" cy="970827"/>
          </a:xfrm>
          <a:custGeom>
            <a:avLst/>
            <a:gdLst/>
            <a:ahLst/>
            <a:cxnLst/>
            <a:rect r="r" b="b" t="t" l="l"/>
            <a:pathLst>
              <a:path h="970827" w="646813">
                <a:moveTo>
                  <a:pt x="0" y="0"/>
                </a:moveTo>
                <a:lnTo>
                  <a:pt x="646813" y="0"/>
                </a:lnTo>
                <a:lnTo>
                  <a:pt x="646813" y="970827"/>
                </a:lnTo>
                <a:lnTo>
                  <a:pt x="0" y="9708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6232021" y="7032287"/>
            <a:ext cx="565419" cy="565419"/>
          </a:xfrm>
          <a:custGeom>
            <a:avLst/>
            <a:gdLst/>
            <a:ahLst/>
            <a:cxnLst/>
            <a:rect r="r" b="b" t="t" l="l"/>
            <a:pathLst>
              <a:path h="565419" w="565419">
                <a:moveTo>
                  <a:pt x="0" y="0"/>
                </a:moveTo>
                <a:lnTo>
                  <a:pt x="565419" y="0"/>
                </a:lnTo>
                <a:lnTo>
                  <a:pt x="565419" y="565419"/>
                </a:lnTo>
                <a:lnTo>
                  <a:pt x="0" y="5654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9019464" y="6994187"/>
            <a:ext cx="474613" cy="845635"/>
          </a:xfrm>
          <a:custGeom>
            <a:avLst/>
            <a:gdLst/>
            <a:ahLst/>
            <a:cxnLst/>
            <a:rect r="r" b="b" t="t" l="l"/>
            <a:pathLst>
              <a:path h="845635" w="474613">
                <a:moveTo>
                  <a:pt x="0" y="0"/>
                </a:moveTo>
                <a:lnTo>
                  <a:pt x="474613" y="0"/>
                </a:lnTo>
                <a:lnTo>
                  <a:pt x="474613" y="845636"/>
                </a:lnTo>
                <a:lnTo>
                  <a:pt x="0" y="8456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1274578" y="6994187"/>
            <a:ext cx="1165962" cy="1165962"/>
          </a:xfrm>
          <a:custGeom>
            <a:avLst/>
            <a:gdLst/>
            <a:ahLst/>
            <a:cxnLst/>
            <a:rect r="r" b="b" t="t" l="l"/>
            <a:pathLst>
              <a:path h="1165962" w="1165962">
                <a:moveTo>
                  <a:pt x="0" y="0"/>
                </a:moveTo>
                <a:lnTo>
                  <a:pt x="1165962" y="0"/>
                </a:lnTo>
                <a:lnTo>
                  <a:pt x="1165962" y="1165962"/>
                </a:lnTo>
                <a:lnTo>
                  <a:pt x="0" y="11659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5393512" y="3507035"/>
            <a:ext cx="2073857" cy="158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RETAIN OUR CARBON NEUTRAL STATUS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8104815" y="3507035"/>
            <a:ext cx="2073857" cy="158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50% INCREASE IN ELECTRIC CAR FLEET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813977" y="3507035"/>
            <a:ext cx="2073857" cy="158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INCREASE EMPLOYEE WELLBEING HOURS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393512" y="7607231"/>
            <a:ext cx="2242436" cy="1842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INCREASE RECYCLED CONTENT ACROSS PRODUCTS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219842" y="7830298"/>
            <a:ext cx="2073857" cy="158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20% REDUCTION IN ENERGY USAGE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820631" y="8189072"/>
            <a:ext cx="2073857" cy="118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RETAIN</a:t>
            </a:r>
          </a:p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ECOVADIS GOLD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2589436" y="-711925"/>
            <a:ext cx="7471222" cy="11710850"/>
            <a:chOff x="0" y="0"/>
            <a:chExt cx="1883578" cy="295243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83578" cy="2952435"/>
            </a:xfrm>
            <a:custGeom>
              <a:avLst/>
              <a:gdLst/>
              <a:ahLst/>
              <a:cxnLst/>
              <a:rect r="r" b="b" t="t" l="l"/>
              <a:pathLst>
                <a:path h="2952435" w="1883578">
                  <a:moveTo>
                    <a:pt x="0" y="0"/>
                  </a:moveTo>
                  <a:lnTo>
                    <a:pt x="1883578" y="0"/>
                  </a:lnTo>
                  <a:lnTo>
                    <a:pt x="1883578" y="2952435"/>
                  </a:lnTo>
                  <a:lnTo>
                    <a:pt x="0" y="2952435"/>
                  </a:lnTo>
                  <a:close/>
                </a:path>
              </a:pathLst>
            </a:custGeom>
            <a:solidFill>
              <a:srgbClr val="3A474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883578" cy="30000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5400000">
            <a:off x="15032010" y="310426"/>
            <a:ext cx="6126112" cy="3540036"/>
          </a:xfrm>
          <a:custGeom>
            <a:avLst/>
            <a:gdLst/>
            <a:ahLst/>
            <a:cxnLst/>
            <a:rect r="r" b="b" t="t" l="l"/>
            <a:pathLst>
              <a:path h="3540036" w="6126112">
                <a:moveTo>
                  <a:pt x="0" y="0"/>
                </a:moveTo>
                <a:lnTo>
                  <a:pt x="6126112" y="0"/>
                </a:lnTo>
                <a:lnTo>
                  <a:pt x="6126112" y="3540036"/>
                </a:lnTo>
                <a:lnTo>
                  <a:pt x="0" y="3540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643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5400000">
            <a:off x="8090505" y="3749981"/>
            <a:ext cx="11203701" cy="2787038"/>
            <a:chOff x="0" y="0"/>
            <a:chExt cx="1276328" cy="317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76328" cy="317500"/>
            </a:xfrm>
            <a:custGeom>
              <a:avLst/>
              <a:gdLst/>
              <a:ahLst/>
              <a:cxnLst/>
              <a:rect r="r" b="b" t="t" l="l"/>
              <a:pathLst>
                <a:path h="317500" w="1276328">
                  <a:moveTo>
                    <a:pt x="425673" y="19070"/>
                  </a:moveTo>
                  <a:cubicBezTo>
                    <a:pt x="490895" y="7556"/>
                    <a:pt x="565497" y="0"/>
                    <a:pt x="638508" y="0"/>
                  </a:cubicBezTo>
                  <a:cubicBezTo>
                    <a:pt x="711521" y="0"/>
                    <a:pt x="781778" y="6476"/>
                    <a:pt x="846522" y="17990"/>
                  </a:cubicBezTo>
                  <a:cubicBezTo>
                    <a:pt x="847902" y="18350"/>
                    <a:pt x="849278" y="18350"/>
                    <a:pt x="850655" y="18710"/>
                  </a:cubicBezTo>
                  <a:cubicBezTo>
                    <a:pt x="1093798" y="64765"/>
                    <a:pt x="1272884" y="186379"/>
                    <a:pt x="1276328" y="317500"/>
                  </a:cubicBezTo>
                  <a:lnTo>
                    <a:pt x="1276328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3444" y="185660"/>
                    <a:pt x="179774" y="64045"/>
                    <a:pt x="425673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79375"/>
              <a:ext cx="1276328" cy="238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8994245" y="1463328"/>
            <a:ext cx="7806416" cy="7775922"/>
            <a:chOff x="0" y="0"/>
            <a:chExt cx="6502400" cy="6477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6731" r="223" b="-33266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</p:grpSp>
      <p:sp>
        <p:nvSpPr>
          <p:cNvPr name="Freeform 12" id="12"/>
          <p:cNvSpPr/>
          <p:nvPr/>
        </p:nvSpPr>
        <p:spPr>
          <a:xfrm flipH="true" flipV="false" rot="0">
            <a:off x="12298837" y="524263"/>
            <a:ext cx="5650172" cy="8714987"/>
          </a:xfrm>
          <a:custGeom>
            <a:avLst/>
            <a:gdLst/>
            <a:ahLst/>
            <a:cxnLst/>
            <a:rect r="r" b="b" t="t" l="l"/>
            <a:pathLst>
              <a:path h="8714987" w="5650172">
                <a:moveTo>
                  <a:pt x="5650172" y="0"/>
                </a:moveTo>
                <a:lnTo>
                  <a:pt x="0" y="0"/>
                </a:lnTo>
                <a:lnTo>
                  <a:pt x="0" y="8714987"/>
                </a:lnTo>
                <a:lnTo>
                  <a:pt x="5650172" y="8714987"/>
                </a:lnTo>
                <a:lnTo>
                  <a:pt x="565017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54629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9226812" y="6544992"/>
            <a:ext cx="4812703" cy="2694258"/>
          </a:xfrm>
          <a:custGeom>
            <a:avLst/>
            <a:gdLst/>
            <a:ahLst/>
            <a:cxnLst/>
            <a:rect r="r" b="b" t="t" l="l"/>
            <a:pathLst>
              <a:path h="2694258" w="4812703">
                <a:moveTo>
                  <a:pt x="4812703" y="0"/>
                </a:moveTo>
                <a:lnTo>
                  <a:pt x="0" y="0"/>
                </a:lnTo>
                <a:lnTo>
                  <a:pt x="0" y="2694258"/>
                </a:lnTo>
                <a:lnTo>
                  <a:pt x="4812703" y="2694258"/>
                </a:lnTo>
                <a:lnTo>
                  <a:pt x="48127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1536" t="-223465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15032010" y="6479092"/>
            <a:ext cx="6126112" cy="3540036"/>
          </a:xfrm>
          <a:custGeom>
            <a:avLst/>
            <a:gdLst/>
            <a:ahLst/>
            <a:cxnLst/>
            <a:rect r="r" b="b" t="t" l="l"/>
            <a:pathLst>
              <a:path h="3540036" w="6126112">
                <a:moveTo>
                  <a:pt x="0" y="0"/>
                </a:moveTo>
                <a:lnTo>
                  <a:pt x="6126112" y="0"/>
                </a:lnTo>
                <a:lnTo>
                  <a:pt x="6126112" y="3540037"/>
                </a:lnTo>
                <a:lnTo>
                  <a:pt x="0" y="3540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643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10800000">
            <a:off x="4347263" y="8456865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10800000">
            <a:off x="1205507" y="8456865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-10800000">
            <a:off x="4347263" y="7695918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-10800000">
            <a:off x="1205507" y="7695918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-10800000">
            <a:off x="4347263" y="6935015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0800000">
            <a:off x="1205507" y="6934970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-10800000">
            <a:off x="4347263" y="6174022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-10800000">
            <a:off x="1205507" y="6174022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60237" y="6274606"/>
            <a:ext cx="324050" cy="422216"/>
          </a:xfrm>
          <a:custGeom>
            <a:avLst/>
            <a:gdLst/>
            <a:ahLst/>
            <a:cxnLst/>
            <a:rect r="r" b="b" t="t" l="l"/>
            <a:pathLst>
              <a:path h="422216" w="324050">
                <a:moveTo>
                  <a:pt x="0" y="0"/>
                </a:moveTo>
                <a:lnTo>
                  <a:pt x="324050" y="0"/>
                </a:lnTo>
                <a:lnTo>
                  <a:pt x="324050" y="422216"/>
                </a:lnTo>
                <a:lnTo>
                  <a:pt x="0" y="422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27333" y="7054304"/>
            <a:ext cx="389858" cy="388884"/>
          </a:xfrm>
          <a:custGeom>
            <a:avLst/>
            <a:gdLst/>
            <a:ahLst/>
            <a:cxnLst/>
            <a:rect r="r" b="b" t="t" l="l"/>
            <a:pathLst>
              <a:path h="388884" w="389858">
                <a:moveTo>
                  <a:pt x="0" y="0"/>
                </a:moveTo>
                <a:lnTo>
                  <a:pt x="389858" y="0"/>
                </a:lnTo>
                <a:lnTo>
                  <a:pt x="389858" y="388884"/>
                </a:lnTo>
                <a:lnTo>
                  <a:pt x="0" y="3888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27333" y="7894442"/>
            <a:ext cx="389858" cy="230504"/>
          </a:xfrm>
          <a:custGeom>
            <a:avLst/>
            <a:gdLst/>
            <a:ahLst/>
            <a:cxnLst/>
            <a:rect r="r" b="b" t="t" l="l"/>
            <a:pathLst>
              <a:path h="230504" w="389858">
                <a:moveTo>
                  <a:pt x="0" y="0"/>
                </a:moveTo>
                <a:lnTo>
                  <a:pt x="389858" y="0"/>
                </a:lnTo>
                <a:lnTo>
                  <a:pt x="389858" y="230504"/>
                </a:lnTo>
                <a:lnTo>
                  <a:pt x="0" y="2305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02684" y="8552731"/>
            <a:ext cx="239157" cy="435821"/>
          </a:xfrm>
          <a:custGeom>
            <a:avLst/>
            <a:gdLst/>
            <a:ahLst/>
            <a:cxnLst/>
            <a:rect r="r" b="b" t="t" l="l"/>
            <a:pathLst>
              <a:path h="435821" w="239157">
                <a:moveTo>
                  <a:pt x="0" y="0"/>
                </a:moveTo>
                <a:lnTo>
                  <a:pt x="239157" y="0"/>
                </a:lnTo>
                <a:lnTo>
                  <a:pt x="239157" y="435821"/>
                </a:lnTo>
                <a:lnTo>
                  <a:pt x="0" y="43582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205507" y="706678"/>
            <a:ext cx="9503895" cy="3609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0"/>
              </a:lnSpc>
              <a:spcBef>
                <a:spcPct val="0"/>
              </a:spcBef>
            </a:pPr>
            <a:r>
              <a:rPr lang="en-US" sz="21000">
                <a:solidFill>
                  <a:srgbClr val="007E4E"/>
                </a:solidFill>
                <a:latin typeface="AC Steelfish"/>
                <a:ea typeface="AC Steelfish"/>
                <a:cs typeface="AC Steelfish"/>
                <a:sym typeface="AC Steelfish"/>
              </a:rPr>
              <a:t>THANK YOU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291182" y="8535692"/>
            <a:ext cx="1212269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EF"/>
                </a:solidFill>
                <a:latin typeface="Rosario"/>
                <a:ea typeface="Rosario"/>
                <a:cs typeface="Rosario"/>
                <a:sym typeface="Rosario"/>
              </a:rPr>
              <a:t>Woodside Point, Worcester,WR5 1SG</a:t>
            </a:r>
          </a:p>
        </p:txBody>
      </p:sp>
      <p:sp>
        <p:nvSpPr>
          <p:cNvPr name="Freeform 29" id="29"/>
          <p:cNvSpPr/>
          <p:nvPr/>
        </p:nvSpPr>
        <p:spPr>
          <a:xfrm flipH="true" flipV="false" rot="0">
            <a:off x="9546389" y="1798959"/>
            <a:ext cx="1778089" cy="1613616"/>
          </a:xfrm>
          <a:custGeom>
            <a:avLst/>
            <a:gdLst/>
            <a:ahLst/>
            <a:cxnLst/>
            <a:rect r="r" b="b" t="t" l="l"/>
            <a:pathLst>
              <a:path h="1613616" w="1778089">
                <a:moveTo>
                  <a:pt x="1778089" y="0"/>
                </a:moveTo>
                <a:lnTo>
                  <a:pt x="0" y="0"/>
                </a:lnTo>
                <a:lnTo>
                  <a:pt x="0" y="1613616"/>
                </a:lnTo>
                <a:lnTo>
                  <a:pt x="1778089" y="1613616"/>
                </a:lnTo>
                <a:lnTo>
                  <a:pt x="1778089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9397514" y="1798959"/>
            <a:ext cx="6999878" cy="6999878"/>
            <a:chOff x="0" y="0"/>
            <a:chExt cx="6350000" cy="635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31877" y="31877"/>
              <a:ext cx="6286246" cy="6286246"/>
            </a:xfrm>
            <a:custGeom>
              <a:avLst/>
              <a:gdLst/>
              <a:ahLst/>
              <a:cxnLst/>
              <a:rect r="r" b="b" t="t" l="l"/>
              <a:pathLst>
                <a:path h="6286246" w="6286246">
                  <a:moveTo>
                    <a:pt x="3143123" y="0"/>
                  </a:moveTo>
                  <a:cubicBezTo>
                    <a:pt x="1407287" y="0"/>
                    <a:pt x="0" y="1407287"/>
                    <a:pt x="0" y="3143123"/>
                  </a:cubicBezTo>
                  <a:cubicBezTo>
                    <a:pt x="0" y="4878959"/>
                    <a:pt x="1407287" y="6286246"/>
                    <a:pt x="3143123" y="6286246"/>
                  </a:cubicBezTo>
                  <a:cubicBezTo>
                    <a:pt x="4878959" y="6286246"/>
                    <a:pt x="6286246" y="4878959"/>
                    <a:pt x="6286246" y="3143123"/>
                  </a:cubicBezTo>
                  <a:cubicBezTo>
                    <a:pt x="6286246" y="1407287"/>
                    <a:pt x="4878959" y="0"/>
                    <a:pt x="3143123" y="0"/>
                  </a:cubicBezTo>
                  <a:close/>
                  <a:moveTo>
                    <a:pt x="3143123" y="4701413"/>
                  </a:moveTo>
                  <a:cubicBezTo>
                    <a:pt x="2282444" y="4701413"/>
                    <a:pt x="1584833" y="4003675"/>
                    <a:pt x="1584833" y="3143123"/>
                  </a:cubicBezTo>
                  <a:cubicBezTo>
                    <a:pt x="1584833" y="2282571"/>
                    <a:pt x="2282444" y="1584833"/>
                    <a:pt x="3143123" y="1584833"/>
                  </a:cubicBezTo>
                  <a:cubicBezTo>
                    <a:pt x="4003802" y="1584833"/>
                    <a:pt x="4701413" y="2282444"/>
                    <a:pt x="4701413" y="3143123"/>
                  </a:cubicBezTo>
                  <a:cubicBezTo>
                    <a:pt x="4701413" y="4003802"/>
                    <a:pt x="4003802" y="4701413"/>
                    <a:pt x="3143123" y="4701413"/>
                  </a:cubicBezTo>
                  <a:close/>
                </a:path>
              </a:pathLst>
            </a:custGeom>
            <a:blipFill>
              <a:blip r:embed="rId23"/>
              <a:stretch>
                <a:fillRect l="-13303" t="0" r="-36734" b="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1402684" y="3732260"/>
            <a:ext cx="7142959" cy="1394012"/>
          </a:xfrm>
          <a:custGeom>
            <a:avLst/>
            <a:gdLst/>
            <a:ahLst/>
            <a:cxnLst/>
            <a:rect r="r" b="b" t="t" l="l"/>
            <a:pathLst>
              <a:path h="1394012" w="7142959">
                <a:moveTo>
                  <a:pt x="0" y="0"/>
                </a:moveTo>
                <a:lnTo>
                  <a:pt x="7142959" y="0"/>
                </a:lnTo>
                <a:lnTo>
                  <a:pt x="7142959" y="1394012"/>
                </a:lnTo>
                <a:lnTo>
                  <a:pt x="0" y="139401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2291182" y="7743497"/>
            <a:ext cx="478873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EF"/>
                </a:solidFill>
                <a:latin typeface="Rosario"/>
                <a:ea typeface="Rosario"/>
                <a:cs typeface="Rosario"/>
                <a:sym typeface="Rosario"/>
              </a:rPr>
              <a:t>enquiries@springpack.co.uk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291182" y="6982549"/>
            <a:ext cx="478873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EF"/>
                </a:solidFill>
                <a:latin typeface="Rosario"/>
                <a:ea typeface="Rosario"/>
                <a:cs typeface="Rosario"/>
                <a:sym typeface="Rosario"/>
              </a:rPr>
              <a:t>www.springpack.co.uk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291182" y="6226981"/>
            <a:ext cx="478873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EF"/>
                </a:solidFill>
                <a:latin typeface="Rosario"/>
                <a:ea typeface="Rosario"/>
                <a:cs typeface="Rosario"/>
                <a:sym typeface="Rosario"/>
              </a:rPr>
              <a:t>01905 457000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91347" y="-719065"/>
            <a:ext cx="6225380" cy="11725130"/>
            <a:chOff x="0" y="0"/>
            <a:chExt cx="1901004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01004" cy="3580426"/>
            </a:xfrm>
            <a:custGeom>
              <a:avLst/>
              <a:gdLst/>
              <a:ahLst/>
              <a:cxnLst/>
              <a:rect r="r" b="b" t="t" l="l"/>
              <a:pathLst>
                <a:path h="3580426" w="1901004">
                  <a:moveTo>
                    <a:pt x="0" y="0"/>
                  </a:moveTo>
                  <a:lnTo>
                    <a:pt x="1901004" y="0"/>
                  </a:lnTo>
                  <a:lnTo>
                    <a:pt x="1901004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901004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5400000">
            <a:off x="-3063056" y="337862"/>
            <a:ext cx="6126112" cy="3540036"/>
          </a:xfrm>
          <a:custGeom>
            <a:avLst/>
            <a:gdLst/>
            <a:ahLst/>
            <a:cxnLst/>
            <a:rect r="r" b="b" t="t" l="l"/>
            <a:pathLst>
              <a:path h="3540036" w="6126112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643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true" rot="5400000">
            <a:off x="-3063056" y="6517192"/>
            <a:ext cx="6126112" cy="3540036"/>
          </a:xfrm>
          <a:custGeom>
            <a:avLst/>
            <a:gdLst/>
            <a:ahLst/>
            <a:cxnLst/>
            <a:rect r="r" b="b" t="t" l="l"/>
            <a:pathLst>
              <a:path h="3540036" w="6126112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643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435664" y="5002228"/>
            <a:ext cx="4656929" cy="3899589"/>
          </a:xfrm>
          <a:custGeom>
            <a:avLst/>
            <a:gdLst/>
            <a:ahLst/>
            <a:cxnLst/>
            <a:rect r="r" b="b" t="t" l="l"/>
            <a:pathLst>
              <a:path h="3899589" w="4656929">
                <a:moveTo>
                  <a:pt x="0" y="0"/>
                </a:moveTo>
                <a:lnTo>
                  <a:pt x="4656929" y="0"/>
                </a:lnTo>
                <a:lnTo>
                  <a:pt x="4656929" y="3899589"/>
                </a:lnTo>
                <a:lnTo>
                  <a:pt x="0" y="3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92754" r="-61812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8" id="8"/>
          <p:cNvGrpSpPr/>
          <p:nvPr/>
        </p:nvGrpSpPr>
        <p:grpSpPr>
          <a:xfrm rot="-5400000">
            <a:off x="-256644" y="3513195"/>
            <a:ext cx="11131109" cy="3260609"/>
            <a:chOff x="0" y="0"/>
            <a:chExt cx="1535905" cy="44990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35905" cy="449909"/>
            </a:xfrm>
            <a:custGeom>
              <a:avLst/>
              <a:gdLst/>
              <a:ahLst/>
              <a:cxnLst/>
              <a:rect r="r" b="b" t="t" l="l"/>
              <a:pathLst>
                <a:path h="449909" w="1535905">
                  <a:moveTo>
                    <a:pt x="512245" y="19070"/>
                  </a:moveTo>
                  <a:cubicBezTo>
                    <a:pt x="590733" y="7556"/>
                    <a:pt x="680506" y="0"/>
                    <a:pt x="768366" y="0"/>
                  </a:cubicBezTo>
                  <a:cubicBezTo>
                    <a:pt x="856229" y="0"/>
                    <a:pt x="940774" y="6476"/>
                    <a:pt x="1018686" y="17990"/>
                  </a:cubicBezTo>
                  <a:cubicBezTo>
                    <a:pt x="1020346" y="18350"/>
                    <a:pt x="1022003" y="18350"/>
                    <a:pt x="1023660" y="18710"/>
                  </a:cubicBezTo>
                  <a:cubicBezTo>
                    <a:pt x="1316253" y="64765"/>
                    <a:pt x="1531761" y="186379"/>
                    <a:pt x="1535905" y="320441"/>
                  </a:cubicBezTo>
                  <a:lnTo>
                    <a:pt x="1535905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144" y="185660"/>
                    <a:pt x="216336" y="64045"/>
                    <a:pt x="512245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88900"/>
              <a:ext cx="1535905" cy="3610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435664" y="1385183"/>
            <a:ext cx="4748302" cy="3886596"/>
          </a:xfrm>
          <a:custGeom>
            <a:avLst/>
            <a:gdLst/>
            <a:ahLst/>
            <a:cxnLst/>
            <a:rect r="r" b="b" t="t" l="l"/>
            <a:pathLst>
              <a:path h="3886596" w="4748302">
                <a:moveTo>
                  <a:pt x="0" y="0"/>
                </a:moveTo>
                <a:lnTo>
                  <a:pt x="4748302" y="0"/>
                </a:lnTo>
                <a:lnTo>
                  <a:pt x="4748302" y="3886597"/>
                </a:lnTo>
                <a:lnTo>
                  <a:pt x="0" y="388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58698" b="-93398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2" id="12"/>
          <p:cNvSpPr txBox="true"/>
          <p:nvPr/>
        </p:nvSpPr>
        <p:spPr>
          <a:xfrm rot="0">
            <a:off x="4681558" y="462376"/>
            <a:ext cx="12888385" cy="3125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542"/>
              </a:lnSpc>
            </a:pPr>
            <a:r>
              <a:rPr lang="en-US" sz="8959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TABLE OF </a:t>
            </a:r>
          </a:p>
          <a:p>
            <a:pPr algn="r">
              <a:lnSpc>
                <a:spcPts val="12542"/>
              </a:lnSpc>
              <a:spcBef>
                <a:spcPct val="0"/>
              </a:spcBef>
            </a:pPr>
            <a:r>
              <a:rPr lang="en-US" sz="8959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CONTENTS</a:t>
            </a:r>
          </a:p>
        </p:txBody>
      </p:sp>
      <p:sp>
        <p:nvSpPr>
          <p:cNvPr name="Freeform 13" id="13"/>
          <p:cNvSpPr/>
          <p:nvPr/>
        </p:nvSpPr>
        <p:spPr>
          <a:xfrm flipH="true" flipV="false" rot="0">
            <a:off x="5092593" y="4395083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6092802" y="4395083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092593" y="4453492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Introduction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31522" y="4367547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01</a:t>
            </a:r>
          </a:p>
        </p:txBody>
      </p:sp>
      <p:sp>
        <p:nvSpPr>
          <p:cNvPr name="Freeform 17" id="17"/>
          <p:cNvSpPr/>
          <p:nvPr/>
        </p:nvSpPr>
        <p:spPr>
          <a:xfrm flipH="true" flipV="false" rot="0">
            <a:off x="5092593" y="5156031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6092802" y="5156031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5092593" y="5214440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Our Mission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331522" y="5129616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02</a:t>
            </a:r>
          </a:p>
        </p:txBody>
      </p:sp>
      <p:sp>
        <p:nvSpPr>
          <p:cNvPr name="Freeform 21" id="21"/>
          <p:cNvSpPr/>
          <p:nvPr/>
        </p:nvSpPr>
        <p:spPr>
          <a:xfrm flipH="true" flipV="false" rot="0">
            <a:off x="5092593" y="5916979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6092802" y="5916979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5092593" y="5975388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Our Values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331522" y="5890564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03</a:t>
            </a:r>
          </a:p>
        </p:txBody>
      </p:sp>
      <p:sp>
        <p:nvSpPr>
          <p:cNvPr name="Freeform 25" id="25"/>
          <p:cNvSpPr/>
          <p:nvPr/>
        </p:nvSpPr>
        <p:spPr>
          <a:xfrm flipH="true" flipV="false" rot="0">
            <a:off x="5092593" y="6677927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6092802" y="6677927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5092593" y="6736336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ESG Achievements 2024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331522" y="6649306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04</a:t>
            </a:r>
          </a:p>
        </p:txBody>
      </p:sp>
      <p:sp>
        <p:nvSpPr>
          <p:cNvPr name="Freeform 29" id="29"/>
          <p:cNvSpPr/>
          <p:nvPr/>
        </p:nvSpPr>
        <p:spPr>
          <a:xfrm flipH="true" flipV="false" rot="0">
            <a:off x="5092593" y="7438875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true" flipV="false" rot="0">
            <a:off x="6092802" y="7438875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5092593" y="7497283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Supply Chain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331522" y="7404332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05</a:t>
            </a:r>
          </a:p>
        </p:txBody>
      </p:sp>
      <p:sp>
        <p:nvSpPr>
          <p:cNvPr name="Freeform 33" id="33"/>
          <p:cNvSpPr/>
          <p:nvPr/>
        </p:nvSpPr>
        <p:spPr>
          <a:xfrm flipH="true" flipV="false" rot="0">
            <a:off x="5092593" y="8185773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true" flipV="false" rot="0">
            <a:off x="6092802" y="8185773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5092593" y="8244182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Renewable Energy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331522" y="8161677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06</a:t>
            </a:r>
          </a:p>
        </p:txBody>
      </p:sp>
      <p:sp>
        <p:nvSpPr>
          <p:cNvPr name="Freeform 37" id="37"/>
          <p:cNvSpPr/>
          <p:nvPr/>
        </p:nvSpPr>
        <p:spPr>
          <a:xfrm flipH="true" flipV="false" rot="0">
            <a:off x="11384896" y="4395083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true" flipV="false" rot="0">
            <a:off x="12385105" y="4395083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11384896" y="4453492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Employee Engagement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6623824" y="4387718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07</a:t>
            </a:r>
          </a:p>
        </p:txBody>
      </p:sp>
      <p:sp>
        <p:nvSpPr>
          <p:cNvPr name="Freeform 41" id="41"/>
          <p:cNvSpPr/>
          <p:nvPr/>
        </p:nvSpPr>
        <p:spPr>
          <a:xfrm flipH="true" flipV="false" rot="0">
            <a:off x="11384896" y="5156031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true" flipV="false" rot="0">
            <a:off x="12385105" y="5156031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1384896" y="5214440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Celebrating People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6623824" y="5158191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08</a:t>
            </a:r>
          </a:p>
        </p:txBody>
      </p:sp>
      <p:sp>
        <p:nvSpPr>
          <p:cNvPr name="Freeform 45" id="45"/>
          <p:cNvSpPr/>
          <p:nvPr/>
        </p:nvSpPr>
        <p:spPr>
          <a:xfrm flipH="true" flipV="false" rot="0">
            <a:off x="11384896" y="5916979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true" flipV="false" rot="0">
            <a:off x="12385105" y="5916979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11384896" y="5975388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Volunteering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6623824" y="5919139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09</a:t>
            </a:r>
          </a:p>
        </p:txBody>
      </p:sp>
      <p:sp>
        <p:nvSpPr>
          <p:cNvPr name="Freeform 49" id="49"/>
          <p:cNvSpPr/>
          <p:nvPr/>
        </p:nvSpPr>
        <p:spPr>
          <a:xfrm flipH="true" flipV="false" rot="0">
            <a:off x="11384896" y="6677927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true" flipV="false" rot="0">
            <a:off x="12385105" y="6677927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11384896" y="6736336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Charity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6623824" y="6650409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10</a:t>
            </a:r>
          </a:p>
        </p:txBody>
      </p:sp>
      <p:sp>
        <p:nvSpPr>
          <p:cNvPr name="Freeform 53" id="53"/>
          <p:cNvSpPr/>
          <p:nvPr/>
        </p:nvSpPr>
        <p:spPr>
          <a:xfrm flipH="true" flipV="false" rot="0">
            <a:off x="11384896" y="7439396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true" flipV="false" rot="0">
            <a:off x="12385105" y="7439396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1384896" y="7497805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Accreditations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6623824" y="7411879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11</a:t>
            </a:r>
          </a:p>
        </p:txBody>
      </p:sp>
      <p:sp>
        <p:nvSpPr>
          <p:cNvPr name="Freeform 57" id="57"/>
          <p:cNvSpPr/>
          <p:nvPr/>
        </p:nvSpPr>
        <p:spPr>
          <a:xfrm flipH="true" flipV="false" rot="0">
            <a:off x="11384896" y="8169005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true" flipV="false" rot="0">
            <a:off x="12385105" y="8169005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9" id="59"/>
          <p:cNvSpPr txBox="true"/>
          <p:nvPr/>
        </p:nvSpPr>
        <p:spPr>
          <a:xfrm rot="0">
            <a:off x="11384896" y="8227414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Social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6623824" y="8137794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12</a:t>
            </a:r>
          </a:p>
        </p:txBody>
      </p:sp>
      <p:sp>
        <p:nvSpPr>
          <p:cNvPr name="Freeform 61" id="61"/>
          <p:cNvSpPr/>
          <p:nvPr/>
        </p:nvSpPr>
        <p:spPr>
          <a:xfrm flipH="true" flipV="false" rot="0">
            <a:off x="11384896" y="8901899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true" flipV="false" rot="0">
            <a:off x="12385105" y="8901899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3" id="63"/>
          <p:cNvSpPr txBox="true"/>
          <p:nvPr/>
        </p:nvSpPr>
        <p:spPr>
          <a:xfrm rot="0">
            <a:off x="11384896" y="8960308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Future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6623824" y="8882812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13</a:t>
            </a:r>
          </a:p>
        </p:txBody>
      </p:sp>
      <p:sp>
        <p:nvSpPr>
          <p:cNvPr name="AutoShape 65" id="65"/>
          <p:cNvSpPr/>
          <p:nvPr/>
        </p:nvSpPr>
        <p:spPr>
          <a:xfrm>
            <a:off x="9672352" y="3766433"/>
            <a:ext cx="9587163" cy="0"/>
          </a:xfrm>
          <a:prstGeom prst="line">
            <a:avLst/>
          </a:prstGeom>
          <a:ln cap="flat" w="95250">
            <a:solidFill>
              <a:srgbClr val="95A8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6" id="66"/>
          <p:cNvSpPr/>
          <p:nvPr/>
        </p:nvSpPr>
        <p:spPr>
          <a:xfrm flipH="false" flipV="false" rot="0">
            <a:off x="357472" y="9379655"/>
            <a:ext cx="3238448" cy="632012"/>
          </a:xfrm>
          <a:custGeom>
            <a:avLst/>
            <a:gdLst/>
            <a:ahLst/>
            <a:cxnLst/>
            <a:rect r="r" b="b" t="t" l="l"/>
            <a:pathLst>
              <a:path h="632012" w="3238448">
                <a:moveTo>
                  <a:pt x="0" y="0"/>
                </a:moveTo>
                <a:lnTo>
                  <a:pt x="3238448" y="0"/>
                </a:lnTo>
                <a:lnTo>
                  <a:pt x="3238448" y="632012"/>
                </a:lnTo>
                <a:lnTo>
                  <a:pt x="0" y="6320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515F6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38688" y="1830893"/>
            <a:ext cx="9839778" cy="1472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81"/>
              </a:lnSpc>
              <a:spcBef>
                <a:spcPct val="0"/>
              </a:spcBef>
            </a:pPr>
            <a:r>
              <a:rPr lang="en-US" sz="8629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INTRODUCTION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455612" y="3892372"/>
            <a:ext cx="5780256" cy="2543312"/>
          </a:xfrm>
          <a:custGeom>
            <a:avLst/>
            <a:gdLst/>
            <a:ahLst/>
            <a:cxnLst/>
            <a:rect r="r" b="b" t="t" l="l"/>
            <a:pathLst>
              <a:path h="2543312" w="5780256">
                <a:moveTo>
                  <a:pt x="0" y="0"/>
                </a:moveTo>
                <a:lnTo>
                  <a:pt x="5780256" y="0"/>
                </a:lnTo>
                <a:lnTo>
                  <a:pt x="5780256" y="2543312"/>
                </a:lnTo>
                <a:lnTo>
                  <a:pt x="0" y="2543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990473" y="324512"/>
            <a:ext cx="4675449" cy="9350898"/>
            <a:chOff x="0" y="0"/>
            <a:chExt cx="3175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35262" t="0" r="-165489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5400000">
            <a:off x="14818153" y="1081279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14818153" y="7207391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38688" y="3513089"/>
            <a:ext cx="8924830" cy="5599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19"/>
              </a:lnSpc>
            </a:pPr>
            <a:r>
              <a:rPr lang="en-US" sz="2299">
                <a:solidFill>
                  <a:srgbClr val="3A474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We are Springpack, a leading provider of packaging solutions for fulfilment operations across the UK.</a:t>
            </a:r>
          </a:p>
          <a:p>
            <a:pPr algn="just">
              <a:lnSpc>
                <a:spcPts val="3219"/>
              </a:lnSpc>
            </a:pPr>
          </a:p>
          <a:p>
            <a:pPr algn="just">
              <a:lnSpc>
                <a:spcPts val="3219"/>
              </a:lnSpc>
            </a:pPr>
            <a:r>
              <a:rPr lang="en-US" sz="2299">
                <a:solidFill>
                  <a:srgbClr val="3A474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 Springpack, we thrive in an environment of creativity and innovation. Our unwavering dedication to our mission is evident in our relentless pursuit of innovative excellence, inspiring our clients with tailor-made packaging solutions that deliver unmatched brand experiences loved by consumers.</a:t>
            </a:r>
          </a:p>
          <a:p>
            <a:pPr algn="just">
              <a:lnSpc>
                <a:spcPts val="3219"/>
              </a:lnSpc>
            </a:pPr>
          </a:p>
          <a:p>
            <a:pPr algn="just">
              <a:lnSpc>
                <a:spcPts val="3219"/>
              </a:lnSpc>
            </a:pPr>
            <a:r>
              <a:rPr lang="en-US" sz="2299">
                <a:solidFill>
                  <a:srgbClr val="3A474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Springpack stands out as a prominent supplier of packaging solutions for fulfilment operations. We are deeply committed to delivering top-tier services and assisting our clients in crafting distinct and memorable brand experiences. </a:t>
            </a:r>
          </a:p>
          <a:p>
            <a:pPr algn="just">
              <a:lnSpc>
                <a:spcPts val="3219"/>
              </a:lnSpc>
              <a:spcBef>
                <a:spcPct val="0"/>
              </a:spcBef>
            </a:pPr>
          </a:p>
        </p:txBody>
      </p:sp>
      <p:grpSp>
        <p:nvGrpSpPr>
          <p:cNvPr name="Group 15" id="15"/>
          <p:cNvGrpSpPr/>
          <p:nvPr/>
        </p:nvGrpSpPr>
        <p:grpSpPr>
          <a:xfrm rot="0">
            <a:off x="15006022" y="1306658"/>
            <a:ext cx="1341355" cy="1341355"/>
            <a:chOff x="0" y="0"/>
            <a:chExt cx="1788473" cy="178847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788473" cy="1788473"/>
            </a:xfrm>
            <a:custGeom>
              <a:avLst/>
              <a:gdLst/>
              <a:ahLst/>
              <a:cxnLst/>
              <a:rect r="r" b="b" t="t" l="l"/>
              <a:pathLst>
                <a:path h="1788473" w="1788473">
                  <a:moveTo>
                    <a:pt x="0" y="0"/>
                  </a:moveTo>
                  <a:lnTo>
                    <a:pt x="1788473" y="0"/>
                  </a:lnTo>
                  <a:lnTo>
                    <a:pt x="1788473" y="1788473"/>
                  </a:lnTo>
                  <a:lnTo>
                    <a:pt x="0" y="1788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06460" y="496087"/>
              <a:ext cx="1175553" cy="8915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669"/>
                </a:lnSpc>
                <a:spcBef>
                  <a:spcPct val="0"/>
                </a:spcBef>
              </a:pPr>
              <a:r>
                <a:rPr lang="en-US" sz="4049">
                  <a:solidFill>
                    <a:srgbClr val="95A8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01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357472" y="9379655"/>
            <a:ext cx="3238448" cy="632012"/>
          </a:xfrm>
          <a:custGeom>
            <a:avLst/>
            <a:gdLst/>
            <a:ahLst/>
            <a:cxnLst/>
            <a:rect r="r" b="b" t="t" l="l"/>
            <a:pathLst>
              <a:path h="632012" w="3238448">
                <a:moveTo>
                  <a:pt x="0" y="0"/>
                </a:moveTo>
                <a:lnTo>
                  <a:pt x="3238448" y="0"/>
                </a:lnTo>
                <a:lnTo>
                  <a:pt x="3238448" y="632012"/>
                </a:lnTo>
                <a:lnTo>
                  <a:pt x="0" y="6320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>
            <a:off x="-223645" y="3255584"/>
            <a:ext cx="9587163" cy="0"/>
          </a:xfrm>
          <a:prstGeom prst="line">
            <a:avLst/>
          </a:prstGeom>
          <a:ln cap="flat" w="95250">
            <a:solidFill>
              <a:srgbClr val="95A8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52525" y="3463694"/>
            <a:ext cx="3740653" cy="5493151"/>
          </a:xfrm>
          <a:custGeom>
            <a:avLst/>
            <a:gdLst/>
            <a:ahLst/>
            <a:cxnLst/>
            <a:rect r="r" b="b" t="t" l="l"/>
            <a:pathLst>
              <a:path h="5493151" w="3740653">
                <a:moveTo>
                  <a:pt x="0" y="0"/>
                </a:moveTo>
                <a:lnTo>
                  <a:pt x="3740653" y="0"/>
                </a:lnTo>
                <a:lnTo>
                  <a:pt x="3740653" y="5493151"/>
                </a:lnTo>
                <a:lnTo>
                  <a:pt x="0" y="5493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1723" t="0" r="0" b="-1349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357223" y="3463694"/>
            <a:ext cx="2509409" cy="5493151"/>
          </a:xfrm>
          <a:custGeom>
            <a:avLst/>
            <a:gdLst/>
            <a:ahLst/>
            <a:cxnLst/>
            <a:rect r="r" b="b" t="t" l="l"/>
            <a:pathLst>
              <a:path h="5493151" w="2509409">
                <a:moveTo>
                  <a:pt x="0" y="0"/>
                </a:moveTo>
                <a:lnTo>
                  <a:pt x="2509409" y="0"/>
                </a:lnTo>
                <a:lnTo>
                  <a:pt x="2509409" y="5493151"/>
                </a:lnTo>
                <a:lnTo>
                  <a:pt x="0" y="5493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00700" t="0" r="0" b="-13499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7243217" y="4840563"/>
            <a:ext cx="9901783" cy="0"/>
          </a:xfrm>
          <a:prstGeom prst="line">
            <a:avLst/>
          </a:prstGeom>
          <a:ln cap="rnd" w="38100">
            <a:solidFill>
              <a:srgbClr val="ABAAA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7243217" y="6191220"/>
            <a:ext cx="9901783" cy="0"/>
          </a:xfrm>
          <a:prstGeom prst="line">
            <a:avLst/>
          </a:prstGeom>
          <a:ln cap="rnd" w="38100">
            <a:solidFill>
              <a:srgbClr val="ABAAA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7243217" y="7873157"/>
            <a:ext cx="9901783" cy="0"/>
          </a:xfrm>
          <a:prstGeom prst="line">
            <a:avLst/>
          </a:prstGeom>
          <a:ln cap="rnd" w="38100">
            <a:solidFill>
              <a:srgbClr val="ABAAA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66000">
            <a:off x="1532677" y="3702654"/>
            <a:ext cx="248710" cy="440522"/>
          </a:xfrm>
          <a:custGeom>
            <a:avLst/>
            <a:gdLst/>
            <a:ahLst/>
            <a:cxnLst/>
            <a:rect r="r" b="b" t="t" l="l"/>
            <a:pathLst>
              <a:path h="440522" w="248710">
                <a:moveTo>
                  <a:pt x="0" y="0"/>
                </a:moveTo>
                <a:lnTo>
                  <a:pt x="248711" y="0"/>
                </a:lnTo>
                <a:lnTo>
                  <a:pt x="248711" y="440522"/>
                </a:lnTo>
                <a:lnTo>
                  <a:pt x="0" y="440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7113" t="-45822" r="-58872" b="-44387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66000">
            <a:off x="1532677" y="5225030"/>
            <a:ext cx="248710" cy="440522"/>
          </a:xfrm>
          <a:custGeom>
            <a:avLst/>
            <a:gdLst/>
            <a:ahLst/>
            <a:cxnLst/>
            <a:rect r="r" b="b" t="t" l="l"/>
            <a:pathLst>
              <a:path h="440522" w="248710">
                <a:moveTo>
                  <a:pt x="0" y="0"/>
                </a:moveTo>
                <a:lnTo>
                  <a:pt x="248711" y="0"/>
                </a:lnTo>
                <a:lnTo>
                  <a:pt x="248711" y="440522"/>
                </a:lnTo>
                <a:lnTo>
                  <a:pt x="0" y="440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7113" t="-45822" r="-58872" b="-44387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66000">
            <a:off x="1532677" y="6746570"/>
            <a:ext cx="248710" cy="440522"/>
          </a:xfrm>
          <a:custGeom>
            <a:avLst/>
            <a:gdLst/>
            <a:ahLst/>
            <a:cxnLst/>
            <a:rect r="r" b="b" t="t" l="l"/>
            <a:pathLst>
              <a:path h="440522" w="248710">
                <a:moveTo>
                  <a:pt x="0" y="0"/>
                </a:moveTo>
                <a:lnTo>
                  <a:pt x="248711" y="0"/>
                </a:lnTo>
                <a:lnTo>
                  <a:pt x="248711" y="440523"/>
                </a:lnTo>
                <a:lnTo>
                  <a:pt x="0" y="44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7113" t="-45822" r="-58872" b="-4438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66000">
            <a:off x="1532677" y="8268111"/>
            <a:ext cx="248710" cy="440522"/>
          </a:xfrm>
          <a:custGeom>
            <a:avLst/>
            <a:gdLst/>
            <a:ahLst/>
            <a:cxnLst/>
            <a:rect r="r" b="b" t="t" l="l"/>
            <a:pathLst>
              <a:path h="440522" w="248710">
                <a:moveTo>
                  <a:pt x="0" y="0"/>
                </a:moveTo>
                <a:lnTo>
                  <a:pt x="248711" y="0"/>
                </a:lnTo>
                <a:lnTo>
                  <a:pt x="248711" y="440522"/>
                </a:lnTo>
                <a:lnTo>
                  <a:pt x="0" y="440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7113" t="-45822" r="-58872" b="-44387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57472" y="9379655"/>
            <a:ext cx="3238448" cy="632012"/>
          </a:xfrm>
          <a:custGeom>
            <a:avLst/>
            <a:gdLst/>
            <a:ahLst/>
            <a:cxnLst/>
            <a:rect r="r" b="b" t="t" l="l"/>
            <a:pathLst>
              <a:path h="632012" w="3238448">
                <a:moveTo>
                  <a:pt x="0" y="0"/>
                </a:moveTo>
                <a:lnTo>
                  <a:pt x="3238448" y="0"/>
                </a:lnTo>
                <a:lnTo>
                  <a:pt x="3238448" y="632012"/>
                </a:lnTo>
                <a:lnTo>
                  <a:pt x="0" y="6320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1742448" y="419856"/>
            <a:ext cx="11562659" cy="8209488"/>
          </a:xfrm>
          <a:custGeom>
            <a:avLst/>
            <a:gdLst/>
            <a:ahLst/>
            <a:cxnLst/>
            <a:rect r="r" b="b" t="t" l="l"/>
            <a:pathLst>
              <a:path h="8209488" w="11562659">
                <a:moveTo>
                  <a:pt x="0" y="0"/>
                </a:moveTo>
                <a:lnTo>
                  <a:pt x="11562659" y="0"/>
                </a:lnTo>
                <a:lnTo>
                  <a:pt x="11562659" y="8209488"/>
                </a:lnTo>
                <a:lnTo>
                  <a:pt x="0" y="82094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90726" y="1716280"/>
            <a:ext cx="9204904" cy="1614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90"/>
              </a:lnSpc>
              <a:spcBef>
                <a:spcPct val="0"/>
              </a:spcBef>
            </a:pPr>
            <a:r>
              <a:rPr lang="en-US" sz="9493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OUR MISSION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26744" y="3652405"/>
            <a:ext cx="4439888" cy="464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OVERVIEW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426744" y="5174781"/>
            <a:ext cx="4439888" cy="464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VISION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426744" y="6696876"/>
            <a:ext cx="4439888" cy="464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SUSTAINABILITY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426744" y="8214770"/>
            <a:ext cx="4439888" cy="464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PASSION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243217" y="3567445"/>
            <a:ext cx="9611430" cy="1108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515F6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Springpack is a UK packaging company delivering sustainable solutions that empower customers. We prioritise exceptional service, building strong relationships and developing innovative packaging solutions tailored to unique needs.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243217" y="5149304"/>
            <a:ext cx="9611430" cy="73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515F6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 Springpack our vision is clear, to be the most sustainable environmentally friendly service driven packaging company.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243217" y="6539836"/>
            <a:ext cx="9611430" cy="1108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515F6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Sustainability drives us, from eco-friendly materials to reusable practices minimising waste and emissions. As a family-run business, we've grown from humble beginnings to industry forerunners.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243217" y="7977932"/>
            <a:ext cx="9611430" cy="1108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515F6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Our passion lies in making a positive impact in our community and the lives of customers, employees, and stakeholders through outstanding service that exceeds expectations.</a:t>
            </a:r>
          </a:p>
        </p:txBody>
      </p:sp>
      <p:sp>
        <p:nvSpPr>
          <p:cNvPr name="AutoShape 25" id="25"/>
          <p:cNvSpPr/>
          <p:nvPr/>
        </p:nvSpPr>
        <p:spPr>
          <a:xfrm>
            <a:off x="-223645" y="3255584"/>
            <a:ext cx="9587163" cy="0"/>
          </a:xfrm>
          <a:prstGeom prst="line">
            <a:avLst/>
          </a:prstGeom>
          <a:ln cap="flat" w="95250">
            <a:solidFill>
              <a:srgbClr val="95A8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6" id="26"/>
          <p:cNvGrpSpPr/>
          <p:nvPr/>
        </p:nvGrpSpPr>
        <p:grpSpPr>
          <a:xfrm rot="0">
            <a:off x="15006022" y="1306658"/>
            <a:ext cx="1341355" cy="1341355"/>
            <a:chOff x="0" y="0"/>
            <a:chExt cx="1788473" cy="178847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788473" cy="1788473"/>
            </a:xfrm>
            <a:custGeom>
              <a:avLst/>
              <a:gdLst/>
              <a:ahLst/>
              <a:cxnLst/>
              <a:rect r="r" b="b" t="t" l="l"/>
              <a:pathLst>
                <a:path h="1788473" w="1788473">
                  <a:moveTo>
                    <a:pt x="0" y="0"/>
                  </a:moveTo>
                  <a:lnTo>
                    <a:pt x="1788473" y="0"/>
                  </a:lnTo>
                  <a:lnTo>
                    <a:pt x="1788473" y="1788473"/>
                  </a:lnTo>
                  <a:lnTo>
                    <a:pt x="0" y="1788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306460" y="496087"/>
              <a:ext cx="1175553" cy="8915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669"/>
                </a:lnSpc>
                <a:spcBef>
                  <a:spcPct val="0"/>
                </a:spcBef>
              </a:pPr>
              <a:r>
                <a:rPr lang="en-US" sz="4049">
                  <a:solidFill>
                    <a:srgbClr val="95A8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02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2399576" y="400926"/>
            <a:ext cx="11562659" cy="8209488"/>
          </a:xfrm>
          <a:custGeom>
            <a:avLst/>
            <a:gdLst/>
            <a:ahLst/>
            <a:cxnLst/>
            <a:rect r="r" b="b" t="t" l="l"/>
            <a:pathLst>
              <a:path h="8209488" w="11562659">
                <a:moveTo>
                  <a:pt x="0" y="0"/>
                </a:moveTo>
                <a:lnTo>
                  <a:pt x="11562659" y="0"/>
                </a:lnTo>
                <a:lnTo>
                  <a:pt x="11562659" y="8209488"/>
                </a:lnTo>
                <a:lnTo>
                  <a:pt x="0" y="8209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-4970848" y="885819"/>
            <a:ext cx="11562659" cy="8209488"/>
          </a:xfrm>
          <a:custGeom>
            <a:avLst/>
            <a:gdLst/>
            <a:ahLst/>
            <a:cxnLst/>
            <a:rect r="r" b="b" t="t" l="l"/>
            <a:pathLst>
              <a:path h="8209488" w="11562659">
                <a:moveTo>
                  <a:pt x="0" y="0"/>
                </a:moveTo>
                <a:lnTo>
                  <a:pt x="11562660" y="0"/>
                </a:lnTo>
                <a:lnTo>
                  <a:pt x="11562660" y="8209488"/>
                </a:lnTo>
                <a:lnTo>
                  <a:pt x="0" y="8209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28257" y="778834"/>
            <a:ext cx="14060037" cy="1892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OUR VALUES</a:t>
            </a:r>
          </a:p>
        </p:txBody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3942880" y="2859230"/>
            <a:ext cx="2876864" cy="2876864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t="0" r="-25046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95A58D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619843" y="2859230"/>
            <a:ext cx="2876864" cy="2876864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5"/>
              <a:stretch>
                <a:fillRect l="-37719" t="0" r="-37719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8DA89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1299070" y="2859230"/>
            <a:ext cx="2876864" cy="2876864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t="0" r="-24906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95A58D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3942880" y="6402687"/>
            <a:ext cx="2876864" cy="2876864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7"/>
              <a:stretch>
                <a:fillRect l="-48280" t="0" r="-4828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8DA89F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7705568" y="6402687"/>
            <a:ext cx="2876864" cy="2876864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8"/>
              <a:stretch>
                <a:fillRect l="-29207" t="0" r="-29207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95A58D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1299070" y="6402687"/>
            <a:ext cx="2876864" cy="2876864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9"/>
              <a:stretch>
                <a:fillRect l="-24906" t="0" r="-24906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8DA89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325108" y="9279551"/>
            <a:ext cx="3231262" cy="699204"/>
          </a:xfrm>
          <a:custGeom>
            <a:avLst/>
            <a:gdLst/>
            <a:ahLst/>
            <a:cxnLst/>
            <a:rect r="r" b="b" t="t" l="l"/>
            <a:pathLst>
              <a:path h="699204" w="3231262">
                <a:moveTo>
                  <a:pt x="0" y="0"/>
                </a:moveTo>
                <a:lnTo>
                  <a:pt x="3231263" y="0"/>
                </a:lnTo>
                <a:lnTo>
                  <a:pt x="3231263" y="699204"/>
                </a:lnTo>
                <a:lnTo>
                  <a:pt x="0" y="699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3583261" y="5850394"/>
            <a:ext cx="3591574" cy="37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515F62"/>
                </a:solidFill>
                <a:latin typeface="Open Sans 2"/>
                <a:ea typeface="Open Sans 2"/>
                <a:cs typeface="Open Sans 2"/>
                <a:sym typeface="Open Sans 2"/>
              </a:rPr>
              <a:t>BE </a:t>
            </a:r>
            <a:r>
              <a:rPr lang="en-US" b="true" sz="21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COURAGEOUS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262488" y="5850394"/>
            <a:ext cx="3591574" cy="37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515F62"/>
                </a:solidFill>
                <a:latin typeface="Open Sans 2"/>
                <a:ea typeface="Open Sans 2"/>
                <a:cs typeface="Open Sans 2"/>
                <a:sym typeface="Open Sans 2"/>
              </a:rPr>
              <a:t>BE </a:t>
            </a:r>
            <a:r>
              <a:rPr lang="en-US" b="true" sz="21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EMPOWERED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113165" y="5850394"/>
            <a:ext cx="3591574" cy="37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515F62"/>
                </a:solidFill>
                <a:latin typeface="Open Sans 2"/>
                <a:ea typeface="Open Sans 2"/>
                <a:cs typeface="Open Sans 2"/>
                <a:sym typeface="Open Sans 2"/>
              </a:rPr>
              <a:t>BE </a:t>
            </a:r>
            <a:r>
              <a:rPr lang="en-US" b="true" sz="21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AGILE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583261" y="9393851"/>
            <a:ext cx="3591574" cy="37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515F62"/>
                </a:solidFill>
                <a:latin typeface="Open Sans 2"/>
                <a:ea typeface="Open Sans 2"/>
                <a:cs typeface="Open Sans 2"/>
                <a:sym typeface="Open Sans 2"/>
              </a:rPr>
              <a:t>ACT </a:t>
            </a:r>
            <a:r>
              <a:rPr lang="en-US" b="true" sz="21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SUSTAINABLY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350141" y="9422426"/>
            <a:ext cx="3591574" cy="37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515F62"/>
                </a:solidFill>
                <a:latin typeface="Open Sans 2"/>
                <a:ea typeface="Open Sans 2"/>
                <a:cs typeface="Open Sans 2"/>
                <a:sym typeface="Open Sans 2"/>
              </a:rPr>
              <a:t>HAVE </a:t>
            </a:r>
            <a:r>
              <a:rPr lang="en-US" b="true" sz="21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INTEGRITY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941715" y="9420999"/>
            <a:ext cx="3591574" cy="37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515F62"/>
                </a:solidFill>
                <a:latin typeface="Open Sans 2"/>
                <a:ea typeface="Open Sans 2"/>
                <a:cs typeface="Open Sans 2"/>
                <a:sym typeface="Open Sans 2"/>
              </a:rPr>
              <a:t>BE </a:t>
            </a:r>
            <a:r>
              <a:rPr lang="en-US" b="true" sz="21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ACCOUNTABLE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5006022" y="1306658"/>
            <a:ext cx="1341355" cy="1341355"/>
            <a:chOff x="0" y="0"/>
            <a:chExt cx="1788473" cy="1788473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788473" cy="1788473"/>
            </a:xfrm>
            <a:custGeom>
              <a:avLst/>
              <a:gdLst/>
              <a:ahLst/>
              <a:cxnLst/>
              <a:rect r="r" b="b" t="t" l="l"/>
              <a:pathLst>
                <a:path h="1788473" w="1788473">
                  <a:moveTo>
                    <a:pt x="0" y="0"/>
                  </a:moveTo>
                  <a:lnTo>
                    <a:pt x="1788473" y="0"/>
                  </a:lnTo>
                  <a:lnTo>
                    <a:pt x="1788473" y="1788473"/>
                  </a:lnTo>
                  <a:lnTo>
                    <a:pt x="0" y="1788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306460" y="496087"/>
              <a:ext cx="1175553" cy="8915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669"/>
                </a:lnSpc>
                <a:spcBef>
                  <a:spcPct val="0"/>
                </a:spcBef>
              </a:pPr>
              <a:r>
                <a:rPr lang="en-US" sz="4049">
                  <a:solidFill>
                    <a:srgbClr val="95A8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03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A47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286584" y="46840"/>
            <a:ext cx="13714832" cy="1350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21"/>
              </a:lnSpc>
              <a:spcBef>
                <a:spcPct val="0"/>
              </a:spcBef>
            </a:pPr>
            <a:r>
              <a:rPr lang="en-US" sz="787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ESG ACHIEVEMENTS 2024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5716334" y="1096408"/>
            <a:ext cx="2546348" cy="3176881"/>
            <a:chOff x="0" y="0"/>
            <a:chExt cx="3395131" cy="4235842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636282"/>
              <a:ext cx="3395131" cy="3599560"/>
              <a:chOff x="0" y="0"/>
              <a:chExt cx="766639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766639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766639">
                    <a:moveTo>
                      <a:pt x="155060" y="0"/>
                    </a:moveTo>
                    <a:lnTo>
                      <a:pt x="611578" y="0"/>
                    </a:lnTo>
                    <a:cubicBezTo>
                      <a:pt x="652703" y="0"/>
                      <a:pt x="692143" y="16337"/>
                      <a:pt x="721223" y="45416"/>
                    </a:cubicBezTo>
                    <a:cubicBezTo>
                      <a:pt x="750302" y="74496"/>
                      <a:pt x="766639" y="113936"/>
                      <a:pt x="766639" y="155060"/>
                    </a:cubicBezTo>
                    <a:lnTo>
                      <a:pt x="766639" y="657740"/>
                    </a:lnTo>
                    <a:cubicBezTo>
                      <a:pt x="766639" y="743377"/>
                      <a:pt x="697216" y="812800"/>
                      <a:pt x="611578" y="812800"/>
                    </a:cubicBezTo>
                    <a:lnTo>
                      <a:pt x="155060" y="812800"/>
                    </a:lnTo>
                    <a:cubicBezTo>
                      <a:pt x="69423" y="812800"/>
                      <a:pt x="0" y="743377"/>
                      <a:pt x="0" y="657740"/>
                    </a:cubicBezTo>
                    <a:lnTo>
                      <a:pt x="0" y="155060"/>
                    </a:lnTo>
                    <a:cubicBezTo>
                      <a:pt x="0" y="69423"/>
                      <a:pt x="69423" y="0"/>
                      <a:pt x="155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95A800"/>
                </a:solidFill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766639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216814" y="0"/>
              <a:ext cx="2961502" cy="3124177"/>
              <a:chOff x="0" y="0"/>
              <a:chExt cx="584988" cy="617121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84988" cy="617121"/>
              </a:xfrm>
              <a:custGeom>
                <a:avLst/>
                <a:gdLst/>
                <a:ahLst/>
                <a:cxnLst/>
                <a:rect r="r" b="b" t="t" l="l"/>
                <a:pathLst>
                  <a:path h="617121" w="584988">
                    <a:moveTo>
                      <a:pt x="0" y="0"/>
                    </a:moveTo>
                    <a:lnTo>
                      <a:pt x="584988" y="0"/>
                    </a:lnTo>
                    <a:lnTo>
                      <a:pt x="584988" y="617121"/>
                    </a:lnTo>
                    <a:lnTo>
                      <a:pt x="0" y="61712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584988" cy="65522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  <a:r>
                  <a:rPr lang="en-US" b="true" sz="1899">
                    <a:solidFill>
                      <a:srgbClr val="515F62"/>
                    </a:solidFill>
                    <a:latin typeface="Open Sans 2 Bold"/>
                    <a:ea typeface="Open Sans 2 Bold"/>
                    <a:cs typeface="Open Sans 2 Bold"/>
                    <a:sym typeface="Open Sans 2 Bold"/>
                  </a:rPr>
                  <a:t>OVER 90% LOCALLY EMPLOYED  TEAM</a:t>
                </a:r>
              </a:p>
            </p:txBody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063854" y="2285791"/>
              <a:ext cx="1635379" cy="1721451"/>
            </a:xfrm>
            <a:custGeom>
              <a:avLst/>
              <a:gdLst/>
              <a:ahLst/>
              <a:cxnLst/>
              <a:rect r="r" b="b" t="t" l="l"/>
              <a:pathLst>
                <a:path h="1721451" w="1635379">
                  <a:moveTo>
                    <a:pt x="0" y="0"/>
                  </a:moveTo>
                  <a:lnTo>
                    <a:pt x="1635379" y="0"/>
                  </a:lnTo>
                  <a:lnTo>
                    <a:pt x="1635379" y="1721451"/>
                  </a:lnTo>
                  <a:lnTo>
                    <a:pt x="0" y="1721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5171454" y="3935121"/>
            <a:ext cx="2880294" cy="3205119"/>
            <a:chOff x="0" y="0"/>
            <a:chExt cx="3840392" cy="4273492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31739" y="0"/>
              <a:ext cx="3599560" cy="4273492"/>
              <a:chOff x="0" y="0"/>
              <a:chExt cx="812800" cy="9649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964977"/>
              </a:xfrm>
              <a:custGeom>
                <a:avLst/>
                <a:gdLst/>
                <a:ahLst/>
                <a:cxnLst/>
                <a:rect r="r" b="b" t="t" l="l"/>
                <a:pathLst>
                  <a:path h="964977" w="812800">
                    <a:moveTo>
                      <a:pt x="146254" y="0"/>
                    </a:moveTo>
                    <a:lnTo>
                      <a:pt x="666546" y="0"/>
                    </a:lnTo>
                    <a:cubicBezTo>
                      <a:pt x="705335" y="0"/>
                      <a:pt x="742535" y="15409"/>
                      <a:pt x="769963" y="42837"/>
                    </a:cubicBezTo>
                    <a:cubicBezTo>
                      <a:pt x="797391" y="70265"/>
                      <a:pt x="812800" y="107465"/>
                      <a:pt x="812800" y="146254"/>
                    </a:cubicBezTo>
                    <a:lnTo>
                      <a:pt x="812800" y="818723"/>
                    </a:lnTo>
                    <a:cubicBezTo>
                      <a:pt x="812800" y="899497"/>
                      <a:pt x="747320" y="964977"/>
                      <a:pt x="666546" y="964977"/>
                    </a:cubicBezTo>
                    <a:lnTo>
                      <a:pt x="146254" y="964977"/>
                    </a:lnTo>
                    <a:cubicBezTo>
                      <a:pt x="107465" y="964977"/>
                      <a:pt x="70265" y="949569"/>
                      <a:pt x="42837" y="922141"/>
                    </a:cubicBezTo>
                    <a:cubicBezTo>
                      <a:pt x="15409" y="894713"/>
                      <a:pt x="0" y="857512"/>
                      <a:pt x="0" y="818723"/>
                    </a:cubicBezTo>
                    <a:lnTo>
                      <a:pt x="0" y="146254"/>
                    </a:lnTo>
                    <a:cubicBezTo>
                      <a:pt x="0" y="107465"/>
                      <a:pt x="15409" y="70265"/>
                      <a:pt x="42837" y="42837"/>
                    </a:cubicBezTo>
                    <a:cubicBezTo>
                      <a:pt x="70265" y="15409"/>
                      <a:pt x="107465" y="0"/>
                      <a:pt x="14625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812800" cy="10030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1399174" y="2963553"/>
              <a:ext cx="864689" cy="1124799"/>
            </a:xfrm>
            <a:custGeom>
              <a:avLst/>
              <a:gdLst/>
              <a:ahLst/>
              <a:cxnLst/>
              <a:rect r="r" b="b" t="t" l="l"/>
              <a:pathLst>
                <a:path h="1124799" w="864689">
                  <a:moveTo>
                    <a:pt x="0" y="0"/>
                  </a:moveTo>
                  <a:lnTo>
                    <a:pt x="864689" y="0"/>
                  </a:lnTo>
                  <a:lnTo>
                    <a:pt x="864689" y="1124799"/>
                  </a:lnTo>
                  <a:lnTo>
                    <a:pt x="0" y="1124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0" y="28794"/>
              <a:ext cx="3840392" cy="28839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b="true" sz="24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INCREASED RECYCLED CONTENT OF PLASTIC PRODUCTS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5626022" y="7275513"/>
            <a:ext cx="2880294" cy="2699670"/>
            <a:chOff x="0" y="0"/>
            <a:chExt cx="3840392" cy="3599560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120416" y="0"/>
              <a:ext cx="3599560" cy="359956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146254" y="0"/>
                    </a:moveTo>
                    <a:lnTo>
                      <a:pt x="666546" y="0"/>
                    </a:lnTo>
                    <a:cubicBezTo>
                      <a:pt x="705335" y="0"/>
                      <a:pt x="742535" y="15409"/>
                      <a:pt x="769963" y="42837"/>
                    </a:cubicBezTo>
                    <a:cubicBezTo>
                      <a:pt x="797391" y="70265"/>
                      <a:pt x="812800" y="107465"/>
                      <a:pt x="812800" y="146254"/>
                    </a:cubicBezTo>
                    <a:lnTo>
                      <a:pt x="812800" y="666546"/>
                    </a:lnTo>
                    <a:cubicBezTo>
                      <a:pt x="812800" y="705335"/>
                      <a:pt x="797391" y="742535"/>
                      <a:pt x="769963" y="769963"/>
                    </a:cubicBezTo>
                    <a:cubicBezTo>
                      <a:pt x="742535" y="797391"/>
                      <a:pt x="705335" y="812800"/>
                      <a:pt x="666546" y="812800"/>
                    </a:cubicBezTo>
                    <a:lnTo>
                      <a:pt x="146254" y="812800"/>
                    </a:lnTo>
                    <a:cubicBezTo>
                      <a:pt x="107465" y="812800"/>
                      <a:pt x="70265" y="797391"/>
                      <a:pt x="42837" y="769963"/>
                    </a:cubicBezTo>
                    <a:cubicBezTo>
                      <a:pt x="15409" y="742535"/>
                      <a:pt x="0" y="705335"/>
                      <a:pt x="0" y="666546"/>
                    </a:cubicBezTo>
                    <a:lnTo>
                      <a:pt x="0" y="146254"/>
                    </a:lnTo>
                    <a:cubicBezTo>
                      <a:pt x="0" y="107465"/>
                      <a:pt x="15409" y="70265"/>
                      <a:pt x="42837" y="42837"/>
                    </a:cubicBezTo>
                    <a:cubicBezTo>
                      <a:pt x="70265" y="15409"/>
                      <a:pt x="107465" y="0"/>
                      <a:pt x="146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7E4E"/>
                </a:solidFill>
                <a:prstDash val="dash"/>
                <a:round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1220476" y="1957758"/>
              <a:ext cx="1399440" cy="1371451"/>
            </a:xfrm>
            <a:custGeom>
              <a:avLst/>
              <a:gdLst/>
              <a:ahLst/>
              <a:cxnLst/>
              <a:rect r="r" b="b" t="t" l="l"/>
              <a:pathLst>
                <a:path h="1371451" w="1399440">
                  <a:moveTo>
                    <a:pt x="0" y="0"/>
                  </a:moveTo>
                  <a:lnTo>
                    <a:pt x="1399440" y="0"/>
                  </a:lnTo>
                  <a:lnTo>
                    <a:pt x="1399440" y="1371451"/>
                  </a:lnTo>
                  <a:lnTo>
                    <a:pt x="0" y="1371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0" y="222726"/>
              <a:ext cx="3840392" cy="15699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9"/>
                </a:lnSpc>
                <a:spcBef>
                  <a:spcPct val="0"/>
                </a:spcBef>
              </a:pPr>
              <a:r>
                <a:rPr lang="en-US" b="true" sz="22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FOC ONSITE ELECTRIC VEHICLE CHARGING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5716334" y="4397114"/>
            <a:ext cx="6579183" cy="2741203"/>
            <a:chOff x="0" y="0"/>
            <a:chExt cx="1980820" cy="825304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980820" cy="825304"/>
            </a:xfrm>
            <a:custGeom>
              <a:avLst/>
              <a:gdLst/>
              <a:ahLst/>
              <a:cxnLst/>
              <a:rect r="r" b="b" t="t" l="l"/>
              <a:pathLst>
                <a:path h="825304" w="1980820">
                  <a:moveTo>
                    <a:pt x="60013" y="0"/>
                  </a:moveTo>
                  <a:lnTo>
                    <a:pt x="1920807" y="0"/>
                  </a:lnTo>
                  <a:cubicBezTo>
                    <a:pt x="1953951" y="0"/>
                    <a:pt x="1980820" y="26869"/>
                    <a:pt x="1980820" y="60013"/>
                  </a:cubicBezTo>
                  <a:lnTo>
                    <a:pt x="1980820" y="765291"/>
                  </a:lnTo>
                  <a:cubicBezTo>
                    <a:pt x="1980820" y="781208"/>
                    <a:pt x="1974497" y="796472"/>
                    <a:pt x="1963243" y="807727"/>
                  </a:cubicBezTo>
                  <a:cubicBezTo>
                    <a:pt x="1951988" y="818982"/>
                    <a:pt x="1936723" y="825304"/>
                    <a:pt x="1920807" y="825304"/>
                  </a:cubicBezTo>
                  <a:lnTo>
                    <a:pt x="60013" y="825304"/>
                  </a:lnTo>
                  <a:cubicBezTo>
                    <a:pt x="44097" y="825304"/>
                    <a:pt x="28832" y="818982"/>
                    <a:pt x="17577" y="807727"/>
                  </a:cubicBezTo>
                  <a:cubicBezTo>
                    <a:pt x="6323" y="796472"/>
                    <a:pt x="0" y="781208"/>
                    <a:pt x="0" y="765291"/>
                  </a:cubicBezTo>
                  <a:lnTo>
                    <a:pt x="0" y="60013"/>
                  </a:lnTo>
                  <a:cubicBezTo>
                    <a:pt x="0" y="44097"/>
                    <a:pt x="6323" y="28832"/>
                    <a:pt x="17577" y="17577"/>
                  </a:cubicBezTo>
                  <a:cubicBezTo>
                    <a:pt x="28832" y="6323"/>
                    <a:pt x="44097" y="0"/>
                    <a:pt x="600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7E4E"/>
              </a:solidFill>
              <a:prstDash val="dash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980820" cy="8634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9873345" y="4721680"/>
            <a:ext cx="1913949" cy="2088894"/>
          </a:xfrm>
          <a:custGeom>
            <a:avLst/>
            <a:gdLst/>
            <a:ahLst/>
            <a:cxnLst/>
            <a:rect r="r" b="b" t="t" l="l"/>
            <a:pathLst>
              <a:path h="2088894" w="1913949">
                <a:moveTo>
                  <a:pt x="0" y="0"/>
                </a:moveTo>
                <a:lnTo>
                  <a:pt x="1913950" y="0"/>
                </a:lnTo>
                <a:lnTo>
                  <a:pt x="1913950" y="2088894"/>
                </a:lnTo>
                <a:lnTo>
                  <a:pt x="0" y="2088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8577929" y="7275513"/>
            <a:ext cx="5218473" cy="2699670"/>
            <a:chOff x="0" y="0"/>
            <a:chExt cx="6957964" cy="3599560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6957964" cy="3599560"/>
              <a:chOff x="0" y="0"/>
              <a:chExt cx="1571146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1146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571146">
                    <a:moveTo>
                      <a:pt x="75662" y="0"/>
                    </a:moveTo>
                    <a:lnTo>
                      <a:pt x="1495484" y="0"/>
                    </a:lnTo>
                    <a:cubicBezTo>
                      <a:pt x="1515551" y="0"/>
                      <a:pt x="1534796" y="7971"/>
                      <a:pt x="1548985" y="22161"/>
                    </a:cubicBezTo>
                    <a:cubicBezTo>
                      <a:pt x="1563174" y="36350"/>
                      <a:pt x="1571146" y="55595"/>
                      <a:pt x="1571146" y="75662"/>
                    </a:cubicBezTo>
                    <a:lnTo>
                      <a:pt x="1571146" y="737138"/>
                    </a:lnTo>
                    <a:cubicBezTo>
                      <a:pt x="1571146" y="757205"/>
                      <a:pt x="1563174" y="776450"/>
                      <a:pt x="1548985" y="790639"/>
                    </a:cubicBezTo>
                    <a:cubicBezTo>
                      <a:pt x="1534796" y="804829"/>
                      <a:pt x="1515551" y="812800"/>
                      <a:pt x="1495484" y="812800"/>
                    </a:cubicBezTo>
                    <a:lnTo>
                      <a:pt x="75662" y="812800"/>
                    </a:lnTo>
                    <a:cubicBezTo>
                      <a:pt x="55595" y="812800"/>
                      <a:pt x="36350" y="804829"/>
                      <a:pt x="22161" y="790639"/>
                    </a:cubicBezTo>
                    <a:cubicBezTo>
                      <a:pt x="7971" y="776450"/>
                      <a:pt x="0" y="757205"/>
                      <a:pt x="0" y="737138"/>
                    </a:cubicBezTo>
                    <a:lnTo>
                      <a:pt x="0" y="75662"/>
                    </a:lnTo>
                    <a:cubicBezTo>
                      <a:pt x="0" y="55595"/>
                      <a:pt x="7971" y="36350"/>
                      <a:pt x="22161" y="22161"/>
                    </a:cubicBezTo>
                    <a:cubicBezTo>
                      <a:pt x="36350" y="7971"/>
                      <a:pt x="55595" y="0"/>
                      <a:pt x="75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7E4E"/>
                </a:solidFill>
                <a:prstDash val="sysDot"/>
                <a:round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38100"/>
                <a:ext cx="1571146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31" id="31"/>
            <p:cNvSpPr/>
            <p:nvPr/>
          </p:nvSpPr>
          <p:spPr>
            <a:xfrm flipH="false" flipV="false" rot="0">
              <a:off x="4399307" y="684429"/>
              <a:ext cx="1946287" cy="2230701"/>
            </a:xfrm>
            <a:custGeom>
              <a:avLst/>
              <a:gdLst/>
              <a:ahLst/>
              <a:cxnLst/>
              <a:rect r="r" b="b" t="t" l="l"/>
              <a:pathLst>
                <a:path h="2230701" w="1946287">
                  <a:moveTo>
                    <a:pt x="0" y="0"/>
                  </a:moveTo>
                  <a:lnTo>
                    <a:pt x="1946287" y="0"/>
                  </a:lnTo>
                  <a:lnTo>
                    <a:pt x="1946287" y="2230702"/>
                  </a:lnTo>
                  <a:lnTo>
                    <a:pt x="0" y="223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558915" y="1136470"/>
              <a:ext cx="3840392" cy="1390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b="true" sz="30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0% WASTE TO LANDFILL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335488" y="1635613"/>
            <a:ext cx="5098638" cy="2637676"/>
            <a:chOff x="0" y="0"/>
            <a:chExt cx="6798184" cy="3516901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0" y="0"/>
              <a:ext cx="6798184" cy="3516901"/>
              <a:chOff x="0" y="0"/>
              <a:chExt cx="1571146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571146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571146">
                    <a:moveTo>
                      <a:pt x="75662" y="0"/>
                    </a:moveTo>
                    <a:lnTo>
                      <a:pt x="1495484" y="0"/>
                    </a:lnTo>
                    <a:cubicBezTo>
                      <a:pt x="1515551" y="0"/>
                      <a:pt x="1534796" y="7971"/>
                      <a:pt x="1548985" y="22161"/>
                    </a:cubicBezTo>
                    <a:cubicBezTo>
                      <a:pt x="1563174" y="36350"/>
                      <a:pt x="1571146" y="55595"/>
                      <a:pt x="1571146" y="75662"/>
                    </a:cubicBezTo>
                    <a:lnTo>
                      <a:pt x="1571146" y="737138"/>
                    </a:lnTo>
                    <a:cubicBezTo>
                      <a:pt x="1571146" y="757205"/>
                      <a:pt x="1563174" y="776450"/>
                      <a:pt x="1548985" y="790639"/>
                    </a:cubicBezTo>
                    <a:cubicBezTo>
                      <a:pt x="1534796" y="804829"/>
                      <a:pt x="1515551" y="812800"/>
                      <a:pt x="1495484" y="812800"/>
                    </a:cubicBezTo>
                    <a:lnTo>
                      <a:pt x="75662" y="812800"/>
                    </a:lnTo>
                    <a:cubicBezTo>
                      <a:pt x="55595" y="812800"/>
                      <a:pt x="36350" y="804829"/>
                      <a:pt x="22161" y="790639"/>
                    </a:cubicBezTo>
                    <a:cubicBezTo>
                      <a:pt x="7971" y="776450"/>
                      <a:pt x="0" y="757205"/>
                      <a:pt x="0" y="737138"/>
                    </a:cubicBezTo>
                    <a:lnTo>
                      <a:pt x="0" y="75662"/>
                    </a:lnTo>
                    <a:cubicBezTo>
                      <a:pt x="0" y="55595"/>
                      <a:pt x="7971" y="36350"/>
                      <a:pt x="22161" y="22161"/>
                    </a:cubicBezTo>
                    <a:cubicBezTo>
                      <a:pt x="36350" y="7971"/>
                      <a:pt x="55595" y="0"/>
                      <a:pt x="75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95A800"/>
                </a:solidFill>
                <a:prstDash val="sysDot"/>
                <a:round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38100"/>
                <a:ext cx="1571146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37" id="37"/>
            <p:cNvSpPr/>
            <p:nvPr/>
          </p:nvSpPr>
          <p:spPr>
            <a:xfrm flipH="false" flipV="false" rot="0">
              <a:off x="4155173" y="794276"/>
              <a:ext cx="2377820" cy="2021147"/>
            </a:xfrm>
            <a:custGeom>
              <a:avLst/>
              <a:gdLst/>
              <a:ahLst/>
              <a:cxnLst/>
              <a:rect r="r" b="b" t="t" l="l"/>
              <a:pathLst>
                <a:path h="2021147" w="2377820">
                  <a:moveTo>
                    <a:pt x="0" y="0"/>
                  </a:moveTo>
                  <a:lnTo>
                    <a:pt x="2377821" y="0"/>
                  </a:lnTo>
                  <a:lnTo>
                    <a:pt x="2377821" y="2021147"/>
                  </a:lnTo>
                  <a:lnTo>
                    <a:pt x="0" y="2021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 rot="0">
              <a:off x="329828" y="611006"/>
              <a:ext cx="3752203" cy="2228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13"/>
                </a:lnSpc>
                <a:spcBef>
                  <a:spcPct val="0"/>
                </a:spcBef>
              </a:pPr>
              <a:r>
                <a:rPr lang="en-US" b="true" sz="3224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6% CO2 REDUCTION IN CAR FLEET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2946252" y="4395711"/>
            <a:ext cx="2487875" cy="2699670"/>
            <a:chOff x="0" y="0"/>
            <a:chExt cx="3317166" cy="3599560"/>
          </a:xfrm>
        </p:grpSpPr>
        <p:grpSp>
          <p:nvGrpSpPr>
            <p:cNvPr name="Group 40" id="40"/>
            <p:cNvGrpSpPr/>
            <p:nvPr/>
          </p:nvGrpSpPr>
          <p:grpSpPr>
            <a:xfrm rot="0">
              <a:off x="0" y="0"/>
              <a:ext cx="3317166" cy="3599560"/>
              <a:chOff x="0" y="0"/>
              <a:chExt cx="749034" cy="8128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749034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749034">
                    <a:moveTo>
                      <a:pt x="158705" y="0"/>
                    </a:moveTo>
                    <a:lnTo>
                      <a:pt x="590329" y="0"/>
                    </a:lnTo>
                    <a:cubicBezTo>
                      <a:pt x="677979" y="0"/>
                      <a:pt x="749034" y="71055"/>
                      <a:pt x="749034" y="158705"/>
                    </a:cubicBezTo>
                    <a:lnTo>
                      <a:pt x="749034" y="654095"/>
                    </a:lnTo>
                    <a:cubicBezTo>
                      <a:pt x="749034" y="696186"/>
                      <a:pt x="732313" y="736553"/>
                      <a:pt x="702550" y="766316"/>
                    </a:cubicBezTo>
                    <a:cubicBezTo>
                      <a:pt x="672788" y="796079"/>
                      <a:pt x="632420" y="812800"/>
                      <a:pt x="590329" y="812800"/>
                    </a:cubicBezTo>
                    <a:lnTo>
                      <a:pt x="158705" y="812800"/>
                    </a:lnTo>
                    <a:cubicBezTo>
                      <a:pt x="116614" y="812800"/>
                      <a:pt x="76247" y="796079"/>
                      <a:pt x="46484" y="766316"/>
                    </a:cubicBezTo>
                    <a:cubicBezTo>
                      <a:pt x="16721" y="736553"/>
                      <a:pt x="0" y="696186"/>
                      <a:pt x="0" y="654095"/>
                    </a:cubicBezTo>
                    <a:lnTo>
                      <a:pt x="0" y="158705"/>
                    </a:lnTo>
                    <a:cubicBezTo>
                      <a:pt x="0" y="116614"/>
                      <a:pt x="16721" y="76247"/>
                      <a:pt x="46484" y="46484"/>
                    </a:cubicBezTo>
                    <a:cubicBezTo>
                      <a:pt x="76247" y="16721"/>
                      <a:pt x="116614" y="0"/>
                      <a:pt x="158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7E4E"/>
                </a:solidFill>
                <a:prstDash val="lgDash"/>
                <a:round/>
              </a:ln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38100"/>
                <a:ext cx="749034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TextBox 43" id="43"/>
            <p:cNvSpPr txBox="true"/>
            <p:nvPr/>
          </p:nvSpPr>
          <p:spPr>
            <a:xfrm rot="0">
              <a:off x="244311" y="287968"/>
              <a:ext cx="2877632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b="true" sz="19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OVER 70 HOURS OF VOLUNTEERING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335488" y="4395711"/>
            <a:ext cx="2487875" cy="2699670"/>
            <a:chOff x="0" y="0"/>
            <a:chExt cx="3317166" cy="3599560"/>
          </a:xfrm>
        </p:grpSpPr>
        <p:grpSp>
          <p:nvGrpSpPr>
            <p:cNvPr name="Group 45" id="45"/>
            <p:cNvGrpSpPr/>
            <p:nvPr/>
          </p:nvGrpSpPr>
          <p:grpSpPr>
            <a:xfrm rot="0">
              <a:off x="0" y="0"/>
              <a:ext cx="3317166" cy="3599560"/>
              <a:chOff x="0" y="0"/>
              <a:chExt cx="749034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749034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749034">
                    <a:moveTo>
                      <a:pt x="158705" y="0"/>
                    </a:moveTo>
                    <a:lnTo>
                      <a:pt x="590329" y="0"/>
                    </a:lnTo>
                    <a:cubicBezTo>
                      <a:pt x="677979" y="0"/>
                      <a:pt x="749034" y="71055"/>
                      <a:pt x="749034" y="158705"/>
                    </a:cubicBezTo>
                    <a:lnTo>
                      <a:pt x="749034" y="654095"/>
                    </a:lnTo>
                    <a:cubicBezTo>
                      <a:pt x="749034" y="696186"/>
                      <a:pt x="732313" y="736553"/>
                      <a:pt x="702550" y="766316"/>
                    </a:cubicBezTo>
                    <a:cubicBezTo>
                      <a:pt x="672788" y="796079"/>
                      <a:pt x="632420" y="812800"/>
                      <a:pt x="590329" y="812800"/>
                    </a:cubicBezTo>
                    <a:lnTo>
                      <a:pt x="158705" y="812800"/>
                    </a:lnTo>
                    <a:cubicBezTo>
                      <a:pt x="116614" y="812800"/>
                      <a:pt x="76247" y="796079"/>
                      <a:pt x="46484" y="766316"/>
                    </a:cubicBezTo>
                    <a:cubicBezTo>
                      <a:pt x="16721" y="736553"/>
                      <a:pt x="0" y="696186"/>
                      <a:pt x="0" y="654095"/>
                    </a:cubicBezTo>
                    <a:lnTo>
                      <a:pt x="0" y="158705"/>
                    </a:lnTo>
                    <a:cubicBezTo>
                      <a:pt x="0" y="116614"/>
                      <a:pt x="16721" y="76247"/>
                      <a:pt x="46484" y="46484"/>
                    </a:cubicBezTo>
                    <a:cubicBezTo>
                      <a:pt x="76247" y="16721"/>
                      <a:pt x="116614" y="0"/>
                      <a:pt x="158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7E4E"/>
                </a:solidFill>
                <a:prstDash val="solid"/>
                <a:round/>
              </a:ln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38100"/>
                <a:ext cx="749034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48" id="48"/>
            <p:cNvSpPr/>
            <p:nvPr/>
          </p:nvSpPr>
          <p:spPr>
            <a:xfrm flipH="false" flipV="false" rot="0">
              <a:off x="1287866" y="2512238"/>
              <a:ext cx="650285" cy="952799"/>
            </a:xfrm>
            <a:custGeom>
              <a:avLst/>
              <a:gdLst/>
              <a:ahLst/>
              <a:cxnLst/>
              <a:rect r="r" b="b" t="t" l="l"/>
              <a:pathLst>
                <a:path h="952799" w="650285">
                  <a:moveTo>
                    <a:pt x="0" y="0"/>
                  </a:moveTo>
                  <a:lnTo>
                    <a:pt x="650286" y="0"/>
                  </a:lnTo>
                  <a:lnTo>
                    <a:pt x="650286" y="952799"/>
                  </a:lnTo>
                  <a:lnTo>
                    <a:pt x="0" y="952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9" id="49"/>
            <p:cNvSpPr txBox="true"/>
            <p:nvPr/>
          </p:nvSpPr>
          <p:spPr>
            <a:xfrm rot="0">
              <a:off x="108574" y="192370"/>
              <a:ext cx="3100018" cy="23198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b="true" sz="19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ONLY ENERGY EFFICIENT LIGHTING USED ACROSS ENTIRE FACILITY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8388459" y="1573619"/>
            <a:ext cx="3907059" cy="2699670"/>
            <a:chOff x="0" y="0"/>
            <a:chExt cx="1176313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1176313" cy="812800"/>
            </a:xfrm>
            <a:custGeom>
              <a:avLst/>
              <a:gdLst/>
              <a:ahLst/>
              <a:cxnLst/>
              <a:rect r="r" b="b" t="t" l="l"/>
              <a:pathLst>
                <a:path h="812800" w="1176313">
                  <a:moveTo>
                    <a:pt x="101058" y="0"/>
                  </a:moveTo>
                  <a:lnTo>
                    <a:pt x="1075256" y="0"/>
                  </a:lnTo>
                  <a:cubicBezTo>
                    <a:pt x="1102058" y="0"/>
                    <a:pt x="1127762" y="10647"/>
                    <a:pt x="1146714" y="29599"/>
                  </a:cubicBezTo>
                  <a:cubicBezTo>
                    <a:pt x="1165666" y="48551"/>
                    <a:pt x="1176313" y="74255"/>
                    <a:pt x="1176313" y="101058"/>
                  </a:cubicBezTo>
                  <a:lnTo>
                    <a:pt x="1176313" y="711742"/>
                  </a:lnTo>
                  <a:cubicBezTo>
                    <a:pt x="1176313" y="738545"/>
                    <a:pt x="1165666" y="764249"/>
                    <a:pt x="1146714" y="783201"/>
                  </a:cubicBezTo>
                  <a:cubicBezTo>
                    <a:pt x="1127762" y="802153"/>
                    <a:pt x="1102058" y="812800"/>
                    <a:pt x="1075256" y="812800"/>
                  </a:cubicBezTo>
                  <a:lnTo>
                    <a:pt x="101058" y="812800"/>
                  </a:lnTo>
                  <a:cubicBezTo>
                    <a:pt x="74255" y="812800"/>
                    <a:pt x="48551" y="802153"/>
                    <a:pt x="29599" y="783201"/>
                  </a:cubicBezTo>
                  <a:cubicBezTo>
                    <a:pt x="10647" y="764249"/>
                    <a:pt x="0" y="738545"/>
                    <a:pt x="0" y="711742"/>
                  </a:cubicBezTo>
                  <a:lnTo>
                    <a:pt x="0" y="101058"/>
                  </a:lnTo>
                  <a:cubicBezTo>
                    <a:pt x="0" y="74255"/>
                    <a:pt x="10647" y="48551"/>
                    <a:pt x="29599" y="29599"/>
                  </a:cubicBezTo>
                  <a:cubicBezTo>
                    <a:pt x="48551" y="10647"/>
                    <a:pt x="74255" y="0"/>
                    <a:pt x="10105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95A800"/>
              </a:solidFill>
              <a:prstDash val="sysDot"/>
              <a:round/>
            </a:ln>
          </p:spPr>
        </p:sp>
        <p:sp>
          <p:nvSpPr>
            <p:cNvPr name="TextBox 52" id="52"/>
            <p:cNvSpPr txBox="true"/>
            <p:nvPr/>
          </p:nvSpPr>
          <p:spPr>
            <a:xfrm>
              <a:off x="0" y="-38100"/>
              <a:ext cx="1176313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3897282" y="7275513"/>
            <a:ext cx="4154466" cy="2699670"/>
            <a:chOff x="0" y="0"/>
            <a:chExt cx="5539288" cy="3599560"/>
          </a:xfrm>
        </p:grpSpPr>
        <p:grpSp>
          <p:nvGrpSpPr>
            <p:cNvPr name="Group 54" id="54"/>
            <p:cNvGrpSpPr/>
            <p:nvPr/>
          </p:nvGrpSpPr>
          <p:grpSpPr>
            <a:xfrm rot="0">
              <a:off x="0" y="0"/>
              <a:ext cx="5539288" cy="3599560"/>
              <a:chOff x="0" y="0"/>
              <a:chExt cx="1250801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125080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250801">
                    <a:moveTo>
                      <a:pt x="95039" y="0"/>
                    </a:moveTo>
                    <a:lnTo>
                      <a:pt x="1155762" y="0"/>
                    </a:lnTo>
                    <a:cubicBezTo>
                      <a:pt x="1180968" y="0"/>
                      <a:pt x="1205141" y="10013"/>
                      <a:pt x="1222965" y="27836"/>
                    </a:cubicBezTo>
                    <a:cubicBezTo>
                      <a:pt x="1240788" y="45660"/>
                      <a:pt x="1250801" y="69833"/>
                      <a:pt x="1250801" y="95039"/>
                    </a:cubicBezTo>
                    <a:lnTo>
                      <a:pt x="1250801" y="717761"/>
                    </a:lnTo>
                    <a:cubicBezTo>
                      <a:pt x="1250801" y="742967"/>
                      <a:pt x="1240788" y="767140"/>
                      <a:pt x="1222965" y="784964"/>
                    </a:cubicBezTo>
                    <a:cubicBezTo>
                      <a:pt x="1205141" y="802787"/>
                      <a:pt x="1180968" y="812800"/>
                      <a:pt x="1155762" y="812800"/>
                    </a:cubicBezTo>
                    <a:lnTo>
                      <a:pt x="95039" y="812800"/>
                    </a:lnTo>
                    <a:cubicBezTo>
                      <a:pt x="69833" y="812800"/>
                      <a:pt x="45660" y="802787"/>
                      <a:pt x="27836" y="784964"/>
                    </a:cubicBezTo>
                    <a:cubicBezTo>
                      <a:pt x="10013" y="767140"/>
                      <a:pt x="0" y="742967"/>
                      <a:pt x="0" y="717761"/>
                    </a:cubicBezTo>
                    <a:lnTo>
                      <a:pt x="0" y="95039"/>
                    </a:lnTo>
                    <a:cubicBezTo>
                      <a:pt x="0" y="69833"/>
                      <a:pt x="10013" y="45660"/>
                      <a:pt x="27836" y="27836"/>
                    </a:cubicBezTo>
                    <a:cubicBezTo>
                      <a:pt x="45660" y="10013"/>
                      <a:pt x="69833" y="0"/>
                      <a:pt x="950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7E4E"/>
                </a:solidFill>
                <a:prstDash val="lgDash"/>
                <a:round/>
              </a:ln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38100"/>
                <a:ext cx="1250801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57" id="57"/>
            <p:cNvSpPr/>
            <p:nvPr/>
          </p:nvSpPr>
          <p:spPr>
            <a:xfrm flipH="false" flipV="false" rot="0">
              <a:off x="3390391" y="784760"/>
              <a:ext cx="1692546" cy="2030040"/>
            </a:xfrm>
            <a:custGeom>
              <a:avLst/>
              <a:gdLst/>
              <a:ahLst/>
              <a:cxnLst/>
              <a:rect r="r" b="b" t="t" l="l"/>
              <a:pathLst>
                <a:path h="2030040" w="1692546">
                  <a:moveTo>
                    <a:pt x="0" y="0"/>
                  </a:moveTo>
                  <a:lnTo>
                    <a:pt x="1692546" y="0"/>
                  </a:lnTo>
                  <a:lnTo>
                    <a:pt x="1692546" y="2030040"/>
                  </a:lnTo>
                  <a:lnTo>
                    <a:pt x="0" y="2030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8" id="58"/>
            <p:cNvSpPr txBox="true"/>
            <p:nvPr/>
          </p:nvSpPr>
          <p:spPr>
            <a:xfrm rot="0">
              <a:off x="366643" y="1627192"/>
              <a:ext cx="3145658" cy="15256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  <a:spcBef>
                  <a:spcPct val="0"/>
                </a:spcBef>
              </a:pPr>
              <a:r>
                <a:rPr lang="en-US" b="true" sz="21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EMPLOYEE WELLBEING PROGRAMME</a:t>
              </a:r>
            </a:p>
          </p:txBody>
        </p:sp>
        <p:sp>
          <p:nvSpPr>
            <p:cNvPr name="TextBox 59" id="59"/>
            <p:cNvSpPr txBox="true"/>
            <p:nvPr/>
          </p:nvSpPr>
          <p:spPr>
            <a:xfrm rot="0">
              <a:off x="366643" y="408574"/>
              <a:ext cx="3145658" cy="10049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199" b="true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OVER 600</a:t>
              </a:r>
            </a:p>
            <a:p>
              <a:pPr algn="ctr">
                <a:lnSpc>
                  <a:spcPts val="3079"/>
                </a:lnSpc>
                <a:spcBef>
                  <a:spcPct val="0"/>
                </a:spcBef>
              </a:pPr>
              <a:r>
                <a:rPr lang="en-US" b="true" sz="21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HOURS</a:t>
              </a: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12428868" y="1573619"/>
            <a:ext cx="5280617" cy="2226229"/>
            <a:chOff x="0" y="0"/>
            <a:chExt cx="7040823" cy="2968305"/>
          </a:xfrm>
        </p:grpSpPr>
        <p:grpSp>
          <p:nvGrpSpPr>
            <p:cNvPr name="Group 61" id="61"/>
            <p:cNvGrpSpPr/>
            <p:nvPr/>
          </p:nvGrpSpPr>
          <p:grpSpPr>
            <a:xfrm rot="0">
              <a:off x="0" y="0"/>
              <a:ext cx="7040823" cy="2968305"/>
              <a:chOff x="0" y="0"/>
              <a:chExt cx="1589856" cy="670259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1589856" cy="670259"/>
              </a:xfrm>
              <a:custGeom>
                <a:avLst/>
                <a:gdLst/>
                <a:ahLst/>
                <a:cxnLst/>
                <a:rect r="r" b="b" t="t" l="l"/>
                <a:pathLst>
                  <a:path h="670259" w="1589856">
                    <a:moveTo>
                      <a:pt x="74771" y="0"/>
                    </a:moveTo>
                    <a:lnTo>
                      <a:pt x="1515085" y="0"/>
                    </a:lnTo>
                    <a:cubicBezTo>
                      <a:pt x="1556380" y="0"/>
                      <a:pt x="1589856" y="33476"/>
                      <a:pt x="1589856" y="74771"/>
                    </a:cubicBezTo>
                    <a:lnTo>
                      <a:pt x="1589856" y="595488"/>
                    </a:lnTo>
                    <a:cubicBezTo>
                      <a:pt x="1589856" y="636783"/>
                      <a:pt x="1556380" y="670259"/>
                      <a:pt x="1515085" y="670259"/>
                    </a:cubicBezTo>
                    <a:lnTo>
                      <a:pt x="74771" y="670259"/>
                    </a:lnTo>
                    <a:cubicBezTo>
                      <a:pt x="33476" y="670259"/>
                      <a:pt x="0" y="636783"/>
                      <a:pt x="0" y="595488"/>
                    </a:cubicBezTo>
                    <a:lnTo>
                      <a:pt x="0" y="74771"/>
                    </a:lnTo>
                    <a:cubicBezTo>
                      <a:pt x="0" y="33476"/>
                      <a:pt x="33476" y="0"/>
                      <a:pt x="747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95A800"/>
                </a:solidFill>
                <a:prstDash val="lgDash"/>
                <a:round/>
              </a:ln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0" y="-38100"/>
                <a:ext cx="1589856" cy="70835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64" id="64"/>
            <p:cNvSpPr/>
            <p:nvPr/>
          </p:nvSpPr>
          <p:spPr>
            <a:xfrm flipH="false" flipV="false" rot="0">
              <a:off x="4816430" y="925416"/>
              <a:ext cx="2013353" cy="1359013"/>
            </a:xfrm>
            <a:custGeom>
              <a:avLst/>
              <a:gdLst/>
              <a:ahLst/>
              <a:cxnLst/>
              <a:rect r="r" b="b" t="t" l="l"/>
              <a:pathLst>
                <a:path h="1359013" w="2013353">
                  <a:moveTo>
                    <a:pt x="0" y="0"/>
                  </a:moveTo>
                  <a:lnTo>
                    <a:pt x="2013353" y="0"/>
                  </a:lnTo>
                  <a:lnTo>
                    <a:pt x="2013353" y="1359013"/>
                  </a:lnTo>
                  <a:lnTo>
                    <a:pt x="0" y="1359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5" id="65"/>
            <p:cNvSpPr txBox="true"/>
            <p:nvPr/>
          </p:nvSpPr>
          <p:spPr>
            <a:xfrm rot="0">
              <a:off x="203200" y="274900"/>
              <a:ext cx="4937445" cy="23518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b="true" sz="33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OVER £150,000 IN CHARITABLE DONATIONS</a:t>
              </a:r>
            </a:p>
          </p:txBody>
        </p:sp>
      </p:grpSp>
      <p:grpSp>
        <p:nvGrpSpPr>
          <p:cNvPr name="Group 66" id="66"/>
          <p:cNvGrpSpPr/>
          <p:nvPr/>
        </p:nvGrpSpPr>
        <p:grpSpPr>
          <a:xfrm rot="0">
            <a:off x="335488" y="7275513"/>
            <a:ext cx="5218473" cy="2699670"/>
            <a:chOff x="0" y="0"/>
            <a:chExt cx="6957964" cy="3599560"/>
          </a:xfrm>
        </p:grpSpPr>
        <p:grpSp>
          <p:nvGrpSpPr>
            <p:cNvPr name="Group 67" id="67"/>
            <p:cNvGrpSpPr/>
            <p:nvPr/>
          </p:nvGrpSpPr>
          <p:grpSpPr>
            <a:xfrm rot="0">
              <a:off x="0" y="0"/>
              <a:ext cx="6957964" cy="3599560"/>
              <a:chOff x="0" y="0"/>
              <a:chExt cx="1571146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1571146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571146">
                    <a:moveTo>
                      <a:pt x="75662" y="0"/>
                    </a:moveTo>
                    <a:lnTo>
                      <a:pt x="1495484" y="0"/>
                    </a:lnTo>
                    <a:cubicBezTo>
                      <a:pt x="1515551" y="0"/>
                      <a:pt x="1534796" y="7971"/>
                      <a:pt x="1548985" y="22161"/>
                    </a:cubicBezTo>
                    <a:cubicBezTo>
                      <a:pt x="1563174" y="36350"/>
                      <a:pt x="1571146" y="55595"/>
                      <a:pt x="1571146" y="75662"/>
                    </a:cubicBezTo>
                    <a:lnTo>
                      <a:pt x="1571146" y="737138"/>
                    </a:lnTo>
                    <a:cubicBezTo>
                      <a:pt x="1571146" y="757205"/>
                      <a:pt x="1563174" y="776450"/>
                      <a:pt x="1548985" y="790639"/>
                    </a:cubicBezTo>
                    <a:cubicBezTo>
                      <a:pt x="1534796" y="804829"/>
                      <a:pt x="1515551" y="812800"/>
                      <a:pt x="1495484" y="812800"/>
                    </a:cubicBezTo>
                    <a:lnTo>
                      <a:pt x="75662" y="812800"/>
                    </a:lnTo>
                    <a:cubicBezTo>
                      <a:pt x="55595" y="812800"/>
                      <a:pt x="36350" y="804829"/>
                      <a:pt x="22161" y="790639"/>
                    </a:cubicBezTo>
                    <a:cubicBezTo>
                      <a:pt x="7971" y="776450"/>
                      <a:pt x="0" y="757205"/>
                      <a:pt x="0" y="737138"/>
                    </a:cubicBezTo>
                    <a:lnTo>
                      <a:pt x="0" y="75662"/>
                    </a:lnTo>
                    <a:cubicBezTo>
                      <a:pt x="0" y="55595"/>
                      <a:pt x="7971" y="36350"/>
                      <a:pt x="22161" y="22161"/>
                    </a:cubicBezTo>
                    <a:cubicBezTo>
                      <a:pt x="36350" y="7971"/>
                      <a:pt x="55595" y="0"/>
                      <a:pt x="75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7E4E"/>
                </a:solidFill>
                <a:prstDash val="sysDot"/>
                <a:round/>
              </a:ln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0" y="-38100"/>
                <a:ext cx="1571146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TextBox 70" id="70"/>
            <p:cNvSpPr txBox="true"/>
            <p:nvPr/>
          </p:nvSpPr>
          <p:spPr>
            <a:xfrm rot="0">
              <a:off x="337580" y="626934"/>
              <a:ext cx="3840392" cy="22790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b="true" sz="32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11% CO2 REDUCTION IN HGV FLEET</a:t>
              </a:r>
            </a:p>
          </p:txBody>
        </p:sp>
      </p:grpSp>
      <p:sp>
        <p:nvSpPr>
          <p:cNvPr name="Freeform 71" id="71"/>
          <p:cNvSpPr/>
          <p:nvPr/>
        </p:nvSpPr>
        <p:spPr>
          <a:xfrm flipH="false" flipV="false" rot="0">
            <a:off x="3499644" y="7445176"/>
            <a:ext cx="1501768" cy="2360343"/>
          </a:xfrm>
          <a:custGeom>
            <a:avLst/>
            <a:gdLst/>
            <a:ahLst/>
            <a:cxnLst/>
            <a:rect r="r" b="b" t="t" l="l"/>
            <a:pathLst>
              <a:path h="2360343" w="1501768">
                <a:moveTo>
                  <a:pt x="0" y="0"/>
                </a:moveTo>
                <a:lnTo>
                  <a:pt x="1501768" y="0"/>
                </a:lnTo>
                <a:lnTo>
                  <a:pt x="1501768" y="2360343"/>
                </a:lnTo>
                <a:lnTo>
                  <a:pt x="0" y="23603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2" id="72"/>
          <p:cNvGrpSpPr/>
          <p:nvPr/>
        </p:nvGrpSpPr>
        <p:grpSpPr>
          <a:xfrm rot="0">
            <a:off x="12380059" y="3935121"/>
            <a:ext cx="2699670" cy="3205119"/>
            <a:chOff x="0" y="0"/>
            <a:chExt cx="812800" cy="964977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812800" cy="964977"/>
            </a:xfrm>
            <a:custGeom>
              <a:avLst/>
              <a:gdLst/>
              <a:ahLst/>
              <a:cxnLst/>
              <a:rect r="r" b="b" t="t" l="l"/>
              <a:pathLst>
                <a:path h="964977" w="812800">
                  <a:moveTo>
                    <a:pt x="146254" y="0"/>
                  </a:moveTo>
                  <a:lnTo>
                    <a:pt x="666546" y="0"/>
                  </a:lnTo>
                  <a:cubicBezTo>
                    <a:pt x="705335" y="0"/>
                    <a:pt x="742535" y="15409"/>
                    <a:pt x="769963" y="42837"/>
                  </a:cubicBezTo>
                  <a:cubicBezTo>
                    <a:pt x="797391" y="70265"/>
                    <a:pt x="812800" y="107465"/>
                    <a:pt x="812800" y="146254"/>
                  </a:cubicBezTo>
                  <a:lnTo>
                    <a:pt x="812800" y="818723"/>
                  </a:lnTo>
                  <a:cubicBezTo>
                    <a:pt x="812800" y="899497"/>
                    <a:pt x="747320" y="964977"/>
                    <a:pt x="666546" y="964977"/>
                  </a:cubicBezTo>
                  <a:lnTo>
                    <a:pt x="146254" y="964977"/>
                  </a:lnTo>
                  <a:cubicBezTo>
                    <a:pt x="107465" y="964977"/>
                    <a:pt x="70265" y="949569"/>
                    <a:pt x="42837" y="922141"/>
                  </a:cubicBezTo>
                  <a:cubicBezTo>
                    <a:pt x="15409" y="894713"/>
                    <a:pt x="0" y="857512"/>
                    <a:pt x="0" y="818723"/>
                  </a:cubicBezTo>
                  <a:lnTo>
                    <a:pt x="0" y="146254"/>
                  </a:lnTo>
                  <a:cubicBezTo>
                    <a:pt x="0" y="107465"/>
                    <a:pt x="15409" y="70265"/>
                    <a:pt x="42837" y="42837"/>
                  </a:cubicBezTo>
                  <a:cubicBezTo>
                    <a:pt x="70265" y="15409"/>
                    <a:pt x="107465" y="0"/>
                    <a:pt x="1462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7E4E"/>
              </a:solidFill>
              <a:prstDash val="solid"/>
              <a:round/>
            </a:ln>
          </p:spPr>
        </p:sp>
        <p:sp>
          <p:nvSpPr>
            <p:cNvPr name="TextBox 74" id="74"/>
            <p:cNvSpPr txBox="true"/>
            <p:nvPr/>
          </p:nvSpPr>
          <p:spPr>
            <a:xfrm>
              <a:off x="0" y="-38100"/>
              <a:ext cx="812800" cy="1003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75" id="75"/>
          <p:cNvSpPr/>
          <p:nvPr/>
        </p:nvSpPr>
        <p:spPr>
          <a:xfrm flipH="false" flipV="false" rot="-10800000">
            <a:off x="13405636" y="6119414"/>
            <a:ext cx="678015" cy="881971"/>
          </a:xfrm>
          <a:custGeom>
            <a:avLst/>
            <a:gdLst/>
            <a:ahLst/>
            <a:cxnLst/>
            <a:rect r="r" b="b" t="t" l="l"/>
            <a:pathLst>
              <a:path h="881971" w="678015">
                <a:moveTo>
                  <a:pt x="0" y="0"/>
                </a:moveTo>
                <a:lnTo>
                  <a:pt x="678015" y="0"/>
                </a:lnTo>
                <a:lnTo>
                  <a:pt x="678015" y="881971"/>
                </a:lnTo>
                <a:lnTo>
                  <a:pt x="0" y="881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false" flipV="false" rot="0">
            <a:off x="10729227" y="2191019"/>
            <a:ext cx="1361797" cy="1532261"/>
          </a:xfrm>
          <a:custGeom>
            <a:avLst/>
            <a:gdLst/>
            <a:ahLst/>
            <a:cxnLst/>
            <a:rect r="r" b="b" t="t" l="l"/>
            <a:pathLst>
              <a:path h="1532261" w="1361797">
                <a:moveTo>
                  <a:pt x="0" y="0"/>
                </a:moveTo>
                <a:lnTo>
                  <a:pt x="1361796" y="0"/>
                </a:lnTo>
                <a:lnTo>
                  <a:pt x="1361796" y="1532261"/>
                </a:lnTo>
                <a:lnTo>
                  <a:pt x="0" y="153226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3233178" y="5766127"/>
            <a:ext cx="1914021" cy="1107740"/>
          </a:xfrm>
          <a:custGeom>
            <a:avLst/>
            <a:gdLst/>
            <a:ahLst/>
            <a:cxnLst/>
            <a:rect r="r" b="b" t="t" l="l"/>
            <a:pathLst>
              <a:path h="1107740" w="1914021">
                <a:moveTo>
                  <a:pt x="0" y="0"/>
                </a:moveTo>
                <a:lnTo>
                  <a:pt x="1914022" y="0"/>
                </a:lnTo>
                <a:lnTo>
                  <a:pt x="1914022" y="1107740"/>
                </a:lnTo>
                <a:lnTo>
                  <a:pt x="0" y="11077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8" id="78"/>
          <p:cNvSpPr txBox="true"/>
          <p:nvPr/>
        </p:nvSpPr>
        <p:spPr>
          <a:xfrm rot="0">
            <a:off x="6063952" y="4822132"/>
            <a:ext cx="3676043" cy="1780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33% INCREASE IN FULLY ELECTRIC VEHICLE FLEET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2674640" y="4225664"/>
            <a:ext cx="2117692" cy="1736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true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11% DECREASE IN CO2 SCOPE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 &amp; 2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8506316" y="1979937"/>
            <a:ext cx="2324004" cy="1819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true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OVER 220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TRAINING HOURS COMPLETED </a:t>
            </a:r>
          </a:p>
        </p:txBody>
      </p:sp>
      <p:grpSp>
        <p:nvGrpSpPr>
          <p:cNvPr name="Group 81" id="81"/>
          <p:cNvGrpSpPr/>
          <p:nvPr/>
        </p:nvGrpSpPr>
        <p:grpSpPr>
          <a:xfrm rot="0">
            <a:off x="16368130" y="127684"/>
            <a:ext cx="1341355" cy="1341355"/>
            <a:chOff x="0" y="0"/>
            <a:chExt cx="1788473" cy="1788473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1788473" cy="1788473"/>
            </a:xfrm>
            <a:custGeom>
              <a:avLst/>
              <a:gdLst/>
              <a:ahLst/>
              <a:cxnLst/>
              <a:rect r="r" b="b" t="t" l="l"/>
              <a:pathLst>
                <a:path h="1788473" w="1788473">
                  <a:moveTo>
                    <a:pt x="0" y="0"/>
                  </a:moveTo>
                  <a:lnTo>
                    <a:pt x="1788473" y="0"/>
                  </a:lnTo>
                  <a:lnTo>
                    <a:pt x="1788473" y="1788473"/>
                  </a:lnTo>
                  <a:lnTo>
                    <a:pt x="0" y="1788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3" id="83"/>
            <p:cNvSpPr txBox="true"/>
            <p:nvPr/>
          </p:nvSpPr>
          <p:spPr>
            <a:xfrm rot="0">
              <a:off x="306460" y="496087"/>
              <a:ext cx="1175553" cy="8915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669"/>
                </a:lnSpc>
                <a:spcBef>
                  <a:spcPct val="0"/>
                </a:spcBef>
              </a:pPr>
              <a:r>
                <a:rPr lang="en-US" sz="4049">
                  <a:solidFill>
                    <a:srgbClr val="95A8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04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515F6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178966" y="959141"/>
            <a:ext cx="8241563" cy="2713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119"/>
              </a:lnSpc>
              <a:spcBef>
                <a:spcPct val="0"/>
              </a:spcBef>
            </a:pPr>
            <a:r>
              <a:rPr lang="en-US" sz="15799">
                <a:solidFill>
                  <a:srgbClr val="515F62"/>
                </a:solidFill>
                <a:latin typeface="AC Steelfish"/>
                <a:ea typeface="AC Steelfish"/>
                <a:cs typeface="AC Steelfish"/>
                <a:sym typeface="AC Steelfish"/>
              </a:rPr>
              <a:t>SUPPLY CHAIN</a:t>
            </a:r>
          </a:p>
        </p:txBody>
      </p:sp>
      <p:sp>
        <p:nvSpPr>
          <p:cNvPr name="AutoShape 9" id="9"/>
          <p:cNvSpPr/>
          <p:nvPr/>
        </p:nvSpPr>
        <p:spPr>
          <a:xfrm>
            <a:off x="-1253923" y="3483266"/>
            <a:ext cx="10053996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diamond" len="lg" w="lg"/>
          </a:ln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990473" y="324512"/>
            <a:ext cx="4675449" cy="9350898"/>
            <a:chOff x="0" y="0"/>
            <a:chExt cx="3175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131791" t="0" r="-67936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9455612" y="3892372"/>
            <a:ext cx="5780256" cy="2543312"/>
          </a:xfrm>
          <a:custGeom>
            <a:avLst/>
            <a:gdLst/>
            <a:ahLst/>
            <a:cxnLst/>
            <a:rect r="r" b="b" t="t" l="l"/>
            <a:pathLst>
              <a:path h="2543312" w="5780256">
                <a:moveTo>
                  <a:pt x="0" y="0"/>
                </a:moveTo>
                <a:lnTo>
                  <a:pt x="5780256" y="0"/>
                </a:lnTo>
                <a:lnTo>
                  <a:pt x="5780256" y="2543312"/>
                </a:lnTo>
                <a:lnTo>
                  <a:pt x="0" y="2543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006022" y="1306658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6" y="0"/>
                </a:lnTo>
                <a:lnTo>
                  <a:pt x="1341356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14818153" y="1081279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4818153" y="7207391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78966" y="3854272"/>
            <a:ext cx="8064590" cy="5729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At Springpack, sustainability isn't just a buzzword – it's our guiding principle.</a:t>
            </a:r>
            <a:r>
              <a:rPr lang="en-US" sz="1800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 </a:t>
            </a:r>
          </a:p>
          <a:p>
            <a:pPr algn="just">
              <a:lnSpc>
                <a:spcPts val="2520"/>
              </a:lnSpc>
            </a:pPr>
          </a:p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We regularly visit and audit all of our suppliers in our supply chains to ensure they follow eco-friendly practices and enhance suitability at every step. </a:t>
            </a:r>
          </a:p>
          <a:p>
            <a:pPr algn="just">
              <a:lnSpc>
                <a:spcPts val="2520"/>
              </a:lnSpc>
            </a:pPr>
          </a:p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To ensure that changes are continuous and made for the better, key suppliers have agreements in place, creating a more robust and eco-sustainable supply chain outlook.</a:t>
            </a:r>
          </a:p>
          <a:p>
            <a:pPr algn="just">
              <a:lnSpc>
                <a:spcPts val="2520"/>
              </a:lnSpc>
            </a:pPr>
          </a:p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Smaller suppliers are always treated as fairly as the larger ones. To enable growth across our supply chain, we offer preferential payment terms, which ensures both commitment and stability.</a:t>
            </a:r>
          </a:p>
          <a:p>
            <a:pPr algn="just">
              <a:lnSpc>
                <a:spcPts val="2520"/>
              </a:lnSpc>
            </a:pPr>
          </a:p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From sourcing materials responsibly to optimising transportation routes for efficiency, we're reducing our carbon footprint while maximising our impact. Join us on the journey towards a greener future, where every package delivered is a testament to our commitment to the planet.</a:t>
            </a:r>
          </a:p>
          <a:p>
            <a:pPr algn="just">
              <a:lnSpc>
                <a:spcPts val="3219"/>
              </a:lnSpc>
              <a:spcBef>
                <a:spcPct val="0"/>
              </a:spcBef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5235868" y="1659674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05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357472" y="9379655"/>
            <a:ext cx="3238448" cy="632012"/>
          </a:xfrm>
          <a:custGeom>
            <a:avLst/>
            <a:gdLst/>
            <a:ahLst/>
            <a:cxnLst/>
            <a:rect r="r" b="b" t="t" l="l"/>
            <a:pathLst>
              <a:path h="632012" w="3238448">
                <a:moveTo>
                  <a:pt x="0" y="0"/>
                </a:moveTo>
                <a:lnTo>
                  <a:pt x="3238448" y="0"/>
                </a:lnTo>
                <a:lnTo>
                  <a:pt x="3238448" y="632012"/>
                </a:lnTo>
                <a:lnTo>
                  <a:pt x="0" y="6320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515F6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80700" y="109024"/>
            <a:ext cx="8241563" cy="551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119"/>
              </a:lnSpc>
              <a:spcBef>
                <a:spcPct val="0"/>
              </a:spcBef>
            </a:pPr>
            <a:r>
              <a:rPr lang="en-US" sz="15799">
                <a:solidFill>
                  <a:srgbClr val="515F62"/>
                </a:solidFill>
                <a:latin typeface="AC Steelfish"/>
                <a:ea typeface="AC Steelfish"/>
                <a:cs typeface="AC Steelfish"/>
                <a:sym typeface="AC Steelfish"/>
              </a:rPr>
              <a:t>RENEWABLE ENERGY</a:t>
            </a:r>
          </a:p>
        </p:txBody>
      </p:sp>
      <p:sp>
        <p:nvSpPr>
          <p:cNvPr name="AutoShape 9" id="9"/>
          <p:cNvSpPr/>
          <p:nvPr/>
        </p:nvSpPr>
        <p:spPr>
          <a:xfrm>
            <a:off x="-2068652" y="6114467"/>
            <a:ext cx="10053996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diamond" len="lg" w="lg"/>
          </a:ln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990473" y="324512"/>
            <a:ext cx="4675449" cy="9350898"/>
            <a:chOff x="0" y="0"/>
            <a:chExt cx="3175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8375" t="0" r="-28375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9455612" y="3892372"/>
            <a:ext cx="5780256" cy="2543312"/>
          </a:xfrm>
          <a:custGeom>
            <a:avLst/>
            <a:gdLst/>
            <a:ahLst/>
            <a:cxnLst/>
            <a:rect r="r" b="b" t="t" l="l"/>
            <a:pathLst>
              <a:path h="2543312" w="5780256">
                <a:moveTo>
                  <a:pt x="0" y="0"/>
                </a:moveTo>
                <a:lnTo>
                  <a:pt x="5780256" y="0"/>
                </a:lnTo>
                <a:lnTo>
                  <a:pt x="5780256" y="2543312"/>
                </a:lnTo>
                <a:lnTo>
                  <a:pt x="0" y="2543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006022" y="1306658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6" y="0"/>
                </a:lnTo>
                <a:lnTo>
                  <a:pt x="1341356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14818153" y="1081279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4818153" y="7207391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57472" y="9379655"/>
            <a:ext cx="3238448" cy="632012"/>
          </a:xfrm>
          <a:custGeom>
            <a:avLst/>
            <a:gdLst/>
            <a:ahLst/>
            <a:cxnLst/>
            <a:rect r="r" b="b" t="t" l="l"/>
            <a:pathLst>
              <a:path h="632012" w="3238448">
                <a:moveTo>
                  <a:pt x="0" y="0"/>
                </a:moveTo>
                <a:lnTo>
                  <a:pt x="3238448" y="0"/>
                </a:lnTo>
                <a:lnTo>
                  <a:pt x="3238448" y="632012"/>
                </a:lnTo>
                <a:lnTo>
                  <a:pt x="0" y="6320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201481" y="3113820"/>
            <a:ext cx="2783863" cy="2508913"/>
          </a:xfrm>
          <a:custGeom>
            <a:avLst/>
            <a:gdLst/>
            <a:ahLst/>
            <a:cxnLst/>
            <a:rect r="r" b="b" t="t" l="l"/>
            <a:pathLst>
              <a:path h="2508913" w="2783863">
                <a:moveTo>
                  <a:pt x="0" y="0"/>
                </a:moveTo>
                <a:lnTo>
                  <a:pt x="2783862" y="0"/>
                </a:lnTo>
                <a:lnTo>
                  <a:pt x="2783862" y="2508914"/>
                </a:lnTo>
                <a:lnTo>
                  <a:pt x="0" y="25089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169186" y="6734174"/>
            <a:ext cx="8064590" cy="2524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Springpacks electricity is backed by REGOs from natural energy sources such as solar, wind &amp; hydro</a:t>
            </a:r>
            <a:r>
              <a:rPr lang="en-US" sz="3499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 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5235868" y="1659674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06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45386" y="-719065"/>
            <a:ext cx="5449789" cy="11725130"/>
            <a:chOff x="0" y="0"/>
            <a:chExt cx="1664166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A474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-2256536" y="3513195"/>
            <a:ext cx="11671631" cy="3260609"/>
            <a:chOff x="0" y="0"/>
            <a:chExt cx="1610488" cy="449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137565" y="1242308"/>
            <a:ext cx="14121735" cy="259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000"/>
              </a:lnSpc>
              <a:spcBef>
                <a:spcPct val="0"/>
              </a:spcBef>
            </a:pPr>
            <a:r>
              <a:rPr lang="en-US" sz="15000">
                <a:solidFill>
                  <a:srgbClr val="3A474A"/>
                </a:solidFill>
                <a:latin typeface="AC Steelfish"/>
                <a:ea typeface="AC Steelfish"/>
                <a:cs typeface="AC Steelfish"/>
                <a:sym typeface="AC Steelfish"/>
              </a:rPr>
              <a:t>EMPLOYEE ENGAGEMENT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782099" y="927501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>
            <a:off x="2729923" y="3795008"/>
            <a:ext cx="16320077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true" rot="5400000">
            <a:off x="-2516625" y="1085156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1990576"/>
                </a:moveTo>
                <a:lnTo>
                  <a:pt x="6126111" y="1990576"/>
                </a:lnTo>
                <a:lnTo>
                  <a:pt x="6126111" y="0"/>
                </a:lnTo>
                <a:lnTo>
                  <a:pt x="0" y="0"/>
                </a:lnTo>
                <a:lnTo>
                  <a:pt x="0" y="19905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5400000">
            <a:off x="-2516625" y="7213372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1990575"/>
                </a:moveTo>
                <a:lnTo>
                  <a:pt x="6126111" y="1990575"/>
                </a:lnTo>
                <a:lnTo>
                  <a:pt x="6126111" y="0"/>
                </a:lnTo>
                <a:lnTo>
                  <a:pt x="0" y="0"/>
                </a:lnTo>
                <a:lnTo>
                  <a:pt x="0" y="199057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9654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066858" y="4617444"/>
            <a:ext cx="6995160" cy="5246370"/>
            <a:chOff x="0" y="0"/>
            <a:chExt cx="812800" cy="6096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6"/>
              <a:stretch>
                <a:fillRect l="0" t="-38996" r="0" b="-38996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619159" y="4617444"/>
            <a:ext cx="6995160" cy="5246370"/>
            <a:chOff x="0" y="0"/>
            <a:chExt cx="812800" cy="609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7"/>
              <a:stretch>
                <a:fillRect l="0" t="-38888" r="0" b="-38888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011944" y="1280517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07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DAGboLoigTE</dc:identifier>
  <dcterms:modified xsi:type="dcterms:W3CDTF">2011-08-01T06:04:30Z</dcterms:modified>
  <cp:revision>1</cp:revision>
  <dc:title>2025 ESG REPORT</dc:title>
</cp:coreProperties>
</file>